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</p:sldIdLst>
  <p:sldSz cy="5143500" cx="9144000"/>
  <p:notesSz cx="6858000" cy="9144000"/>
  <p:embeddedFontLst>
    <p:embeddedFont>
      <p:font typeface="Poppins"/>
      <p:regular r:id="rId39"/>
      <p:bold r:id="rId40"/>
      <p:italic r:id="rId41"/>
      <p:boldItalic r:id="rId42"/>
    </p:embeddedFont>
    <p:embeddedFont>
      <p:font typeface="Poppins Medium"/>
      <p:regular r:id="rId43"/>
      <p:bold r:id="rId44"/>
      <p:italic r:id="rId45"/>
      <p:boldItalic r:id="rId46"/>
    </p:embeddedFont>
    <p:embeddedFont>
      <p:font typeface="Poppins SemiBold"/>
      <p:regular r:id="rId47"/>
      <p:bold r:id="rId48"/>
      <p:italic r:id="rId49"/>
      <p:boldItalic r:id="rId50"/>
    </p:embeddedFont>
    <p:embeddedFont>
      <p:font typeface="Rubik"/>
      <p:regular r:id="rId51"/>
      <p:bold r:id="rId52"/>
      <p:italic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-bold.fntdata"/><Relationship Id="rId42" Type="http://schemas.openxmlformats.org/officeDocument/2006/relationships/font" Target="fonts/Poppins-boldItalic.fntdata"/><Relationship Id="rId41" Type="http://schemas.openxmlformats.org/officeDocument/2006/relationships/font" Target="fonts/Poppins-italic.fntdata"/><Relationship Id="rId44" Type="http://schemas.openxmlformats.org/officeDocument/2006/relationships/font" Target="fonts/PoppinsMedium-bold.fntdata"/><Relationship Id="rId43" Type="http://schemas.openxmlformats.org/officeDocument/2006/relationships/font" Target="fonts/PoppinsMedium-regular.fntdata"/><Relationship Id="rId46" Type="http://schemas.openxmlformats.org/officeDocument/2006/relationships/font" Target="fonts/PoppinsMedium-boldItalic.fntdata"/><Relationship Id="rId45" Type="http://schemas.openxmlformats.org/officeDocument/2006/relationships/font" Target="fonts/PoppinsMedium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PoppinsSemiBold-bold.fntdata"/><Relationship Id="rId47" Type="http://schemas.openxmlformats.org/officeDocument/2006/relationships/font" Target="fonts/PoppinsSemiBold-regular.fntdata"/><Relationship Id="rId49" Type="http://schemas.openxmlformats.org/officeDocument/2006/relationships/font" Target="fonts/PoppinsSemiBold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font" Target="fonts/Poppins-regular.fntdata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Rubik-regular.fntdata"/><Relationship Id="rId50" Type="http://schemas.openxmlformats.org/officeDocument/2006/relationships/font" Target="fonts/PoppinsSemiBold-boldItalic.fntdata"/><Relationship Id="rId53" Type="http://schemas.openxmlformats.org/officeDocument/2006/relationships/font" Target="fonts/Rubik-italic.fntdata"/><Relationship Id="rId52" Type="http://schemas.openxmlformats.org/officeDocument/2006/relationships/font" Target="fonts/Rubik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54" Type="http://schemas.openxmlformats.org/officeDocument/2006/relationships/font" Target="fonts/Rubik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jpg>
</file>

<file path=ppt/media/image39.png>
</file>

<file path=ppt/media/image4.png>
</file>

<file path=ppt/media/image40.png>
</file>

<file path=ppt/media/image41.png>
</file>

<file path=ppt/media/image6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witter.com/infobeautiful/status/1407738511265050626" TargetMode="Externa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witter.com/bagder/status/1484672924036616195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joshdata.me/iceberger.html" TargetMode="Externa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witter.com/K_LDivergence/status/1337171919448182786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066b429e8a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066b429e8a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5b525f8664_0_15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5b525f8664_0_1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557b5b4e9a_5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557b5b4e9a_5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chemeClr val="dk1"/>
                </a:solidFill>
              </a:rPr>
              <a:t>You’ve seen this iceberg metaphor. I’ve used this metaphor 100 times, I’ve criticized this metaphor.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</a:pPr>
            <a:r>
              <a:rPr lang="en" sz="1200">
                <a:solidFill>
                  <a:schemeClr val="dk1"/>
                </a:solidFill>
              </a:rPr>
              <a:t>They’re attacking the bottom now - that’s a supply chain attack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7d34da4313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7d34da4313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</a:pPr>
            <a:r>
              <a:rPr lang="en" sz="1200">
                <a:solidFill>
                  <a:schemeClr val="dk1"/>
                </a:solidFill>
              </a:rPr>
              <a:t>This is an OLD metaphor (At LEAST 2009, with that EXACT image)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</a:pPr>
            <a:r>
              <a:rPr lang="en" sz="1200">
                <a:solidFill>
                  <a:schemeClr val="dk1"/>
                </a:solidFill>
              </a:rPr>
              <a:t>Things have changed a lot but we’re still thinking about old systems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</a:pPr>
            <a:r>
              <a:rPr lang="en" sz="1200">
                <a:solidFill>
                  <a:schemeClr val="dk1"/>
                </a:solidFill>
              </a:rPr>
              <a:t>https://www.slideshare.net/loriayre/open-source-library-system-software-free-is-just-the-tip-of-the-iceberg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8069d4a8c0_0_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8069d4a8c0_0_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</a:pPr>
            <a:r>
              <a:rPr lang="en" sz="1200">
                <a:solidFill>
                  <a:schemeClr val="dk1"/>
                </a:solidFill>
              </a:rPr>
              <a:t>The top isn’t “your code” - attackers don’t care about your code at all, the top is your direct dependencies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</a:pPr>
            <a:r>
              <a:rPr lang="en" sz="1200">
                <a:solidFill>
                  <a:schemeClr val="dk1"/>
                </a:solidFill>
              </a:rPr>
              <a:t>You can only directly control what’s at the top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</a:pPr>
            <a:r>
              <a:rPr lang="en" sz="1200">
                <a:solidFill>
                  <a:schemeClr val="dk1"/>
                </a:solidFill>
              </a:rPr>
              <a:t>They’re attacking all of those, but you probably only know about the stuff at the top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</a:pPr>
            <a:r>
              <a:rPr lang="en" sz="1200">
                <a:solidFill>
                  <a:schemeClr val="dk1"/>
                </a:solidFill>
              </a:rPr>
              <a:t>We just build software differently now than when this metaphor was invented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8069d4a8c0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8069d4a8c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NPM introduced 2010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32 million packages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As of march 2023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7d34da4313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7d34da4313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Approaching 1,000,000 new packages per month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Proposal to do security reviews on 10,000 open source projects per year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All of this explosion has led up to…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7d7b60dd85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7d7b60dd85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https://twitter.com/infobeautiful/status/1407738511265050626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Predictable consequence: HUGE increase in supply chain attacks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This is tightly correlated with the explosion in transitive deps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 don’t believe in coincidences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7d34da4313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7d34da4313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Note: only 65% of respondents indicated that “identifying applications” was part of their role in log4j response.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 could fix stuff faster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SBOMs help, a LOT, but…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They aren’t a silver bullet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Scanners aren’t perfect (</a:t>
            </a:r>
            <a:r>
              <a:rPr lang="en">
                <a:solidFill>
                  <a:schemeClr val="dk1"/>
                </a:solidFill>
              </a:rPr>
              <a:t>can’t penetrate all binary blobs)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Not all SBOMs are equal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SBOMs aren’t ubiquitous (yet) </a:t>
            </a:r>
            <a:r>
              <a:rPr lang="en">
                <a:solidFill>
                  <a:schemeClr val="dk1"/>
                </a:solidFill>
              </a:rPr>
              <a:t>Nobody really supplies SBOMs (yet) and it’s not easy to consume them when producing your own SBOMs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SBOMs are more accurate when the supplier produces them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SBOM Management is hard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Not really clear what the end game is but generating them is better than doing nothing, figure out the details later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Any SBOM generated before an actual build is suspect (transitive deps)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SBOM everywhere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7d34da4313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7d34da4313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Ok we talked about what you’re consuming, next is who are you getting it from?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557b5b4e9a_5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557b5b4e9a_5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https://twitter.com/bagder/status/1484672924036616195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Does everyone know who daniel is?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This guy is NOT your supplier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 has tons of these stories, he’s not unique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5b525f8664_0_1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5b525f8664_0_1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425563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425563"/>
                </a:solidFill>
              </a:rPr>
              <a:t>Anchore is working to secure the software supply chain</a:t>
            </a:r>
            <a:endParaRPr sz="1200">
              <a:solidFill>
                <a:srgbClr val="42556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425563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425563"/>
                </a:solidFill>
              </a:rPr>
              <a:t>We sponsor open source projects SYFT and GRYPE</a:t>
            </a:r>
            <a:endParaRPr sz="120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8069d4a8c0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8069d4a8c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Open Source is a RESOURCE, not a VENDOR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You can’t yell at the tree because you don’t like the wood. 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You CAN yell at a vendor who is processing trees and selling you lumber</a:t>
            </a:r>
            <a:endParaRPr sz="100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7d7b60dd8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7d7b60dd8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There are a LOT of single-maintainer projects out there, and you’re probably consuming a lot of them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This brings us to the last lesson: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8069d4a8c0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8069d4a8c0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Ok finally, how are we going to make sense of this and move forward?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5b525f866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5b525f866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 posted this in December 2021 right after log4shell dropped, a year later I basically gave up and said this was completely wrong, and now another year later I think it may end up being correct, ultimately.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CVSS Scores are getting to be like NPS scores, everything is effectively a 10 or a 0.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Having a scale from 0 to 10 projects nuance and sophistication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But nobody is actually doing the work necessary to determine impacts with that level of granularity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8069d4a8c0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8069d4a8c0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Let’s go back and talk about Curl again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Here’s a recent blog post from daniel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There is no transparency or accountability (</a:t>
            </a:r>
            <a:r>
              <a:rPr lang="en">
                <a:solidFill>
                  <a:schemeClr val="dk1"/>
                </a:solidFill>
              </a:rPr>
              <a:t>It’s a 2020 advisory just filed in 2023)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score is not connected to reality (9.8!)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It’s not even a security vulnerability!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OK, If Not CVSS, Then What?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GHSAs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(</a:t>
            </a:r>
            <a:r>
              <a:rPr lang="en">
                <a:solidFill>
                  <a:schemeClr val="dk1"/>
                </a:solidFill>
              </a:rPr>
              <a:t>Github advisories start with CVE data but enhance it, there’s a transparent process for discussion and refinement)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CISA KEV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EPSS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VEX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GitHub Insights and other project health metrics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7d7b60dd8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7d7b60dd8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Project Health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This is (currently) largely a manual process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But it’s getting a lot easier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 see a lot of people asking for more data like this but they want stuff like positive IDs on contributors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They think they can find boogeymen putting traps into open source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But </a:t>
            </a:r>
            <a:r>
              <a:rPr lang="en">
                <a:solidFill>
                  <a:schemeClr val="dk1"/>
                </a:solidFill>
              </a:rPr>
              <a:t>Evaluating project health isn’t directly about safety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What happens when it hits the fan?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Are the projects you’re depending on healthy, will the be able to react, can you work with them?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7d34da431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7d34da431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8069d4a8c0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8069d4a8c0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It’s hard to know what’s in our own software, it’s even harder for other people’s software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Radioative disasters take forever to clean up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The data we consume today is bad, but improvements are emerging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8069d4a8c0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8069d4a8c0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7d7b60dd85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27d7b60dd85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557b5b4e9a_5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557b5b4e9a_5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I’m not going to give away all the good stuff here on the first slide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7d7b60dd85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7d7b60dd85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7d34da4313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27d34da4313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8b2268887e_0_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g18b2268887e_0_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557b5b4e9a_5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557b5b4e9a_5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2"/>
              </a:rPr>
              <a:t>https://joshdata.me/iceberger.html</a:t>
            </a:r>
            <a:r>
              <a:rPr lang="en" sz="1200">
                <a:solidFill>
                  <a:schemeClr val="dk1"/>
                </a:solidFill>
              </a:rPr>
              <a:t> </a:t>
            </a:r>
            <a:endParaRPr sz="120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7d7b60dd85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7d7b60dd85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https://twitter.com/K_LDivergence/status/1337171919448182786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7d7b60dd8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7d7b60dd8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Everyone wants a silver bullet, there’s not one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This isn’t a utopian talk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There is a lot of bad news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7d34da4313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7d34da431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I’m going to start with the bad news and slowly get to the better news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WHEN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7f74c4bbb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7f74c4bbb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Fukishima Daiichi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Incident: 2011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Cleanup: at LEAST thirty years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7f74c4bbb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7f74c4bbb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Chernobyl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Incident: 1986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Cleanup: at LEAST until 2065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7d34da4313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7d34da4313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In 2023: 40% of Log4j downloads still vulnerable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it will still be causing problems a decade from now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So… WHEN will we be done?  Effectively never.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7d7b60dd85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7d7b60dd85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In 2023: 40% of Log4j downloads still vulnerable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it will still be causing problems a decade from now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</a:rPr>
              <a:t>Fukishima: 2011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</a:rPr>
              <a:t>Chernobyl: 1986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png"/><Relationship Id="rId3" Type="http://schemas.openxmlformats.org/officeDocument/2006/relationships/image" Target="../media/image10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png"/><Relationship Id="rId3" Type="http://schemas.openxmlformats.org/officeDocument/2006/relationships/image" Target="../media/image10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png"/><Relationship Id="rId3" Type="http://schemas.openxmlformats.org/officeDocument/2006/relationships/image" Target="../media/image10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png"/><Relationship Id="rId3" Type="http://schemas.openxmlformats.org/officeDocument/2006/relationships/image" Target="../media/image10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png"/><Relationship Id="rId3" Type="http://schemas.openxmlformats.org/officeDocument/2006/relationships/image" Target="../media/image10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Relationship Id="rId3" Type="http://schemas.openxmlformats.org/officeDocument/2006/relationships/image" Target="../media/image1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A Title Slide - Blue/Purple">
  <p:cSld name="CUSTOM_3_1_1_2">
    <p:bg>
      <p:bgPr>
        <a:gradFill>
          <a:gsLst>
            <a:gs pos="0">
              <a:srgbClr val="B3D0E1"/>
            </a:gs>
            <a:gs pos="100000">
              <a:srgbClr val="B8A7D4"/>
            </a:gs>
          </a:gsLst>
          <a:lin ang="5400700" scaled="0"/>
        </a:gradFill>
      </p:bgPr>
    </p:bg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8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91275" y="3190775"/>
            <a:ext cx="1952725" cy="195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;p2"/>
          <p:cNvPicPr preferRelativeResize="0"/>
          <p:nvPr/>
        </p:nvPicPr>
        <p:blipFill rotWithShape="1">
          <a:blip r:embed="rId3">
            <a:alphaModFix/>
          </a:blip>
          <a:srcRect b="0" l="0" r="8983" t="9033"/>
          <a:stretch/>
        </p:blipFill>
        <p:spPr>
          <a:xfrm>
            <a:off x="5979850" y="0"/>
            <a:ext cx="3164149" cy="316237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title"/>
          </p:nvPr>
        </p:nvSpPr>
        <p:spPr>
          <a:xfrm>
            <a:off x="329184" y="936925"/>
            <a:ext cx="6193500" cy="1860300"/>
          </a:xfrm>
          <a:prstGeom prst="rect">
            <a:avLst/>
          </a:prstGeom>
        </p:spPr>
        <p:txBody>
          <a:bodyPr anchorCtr="0" anchor="b" bIns="0" lIns="0" spcFirstLastPara="1" rIns="0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pic>
        <p:nvPicPr>
          <p:cNvPr id="11" name="Google Shape;1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408" y="101950"/>
            <a:ext cx="1235753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29184" y="2797175"/>
            <a:ext cx="5481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07">
          <p15:clr>
            <a:schemeClr val="lt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A - Body Content">
  <p:cSld name="CUSTOM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82288" y="4739951"/>
            <a:ext cx="731520" cy="268224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1"/>
          <p:cNvSpPr txBox="1"/>
          <p:nvPr>
            <p:ph type="title"/>
          </p:nvPr>
        </p:nvSpPr>
        <p:spPr>
          <a:xfrm>
            <a:off x="329184" y="75"/>
            <a:ext cx="8453700" cy="1143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452300" y="1283975"/>
            <a:ext cx="7608900" cy="32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>
            <a:lvl1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 Medium"/>
              <a:buChar char="●"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30200" lvl="1" marL="914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"/>
              <a:buChar char="■"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1150" lvl="3" marL="18288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●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1150" lvl="4" marL="22860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1150" lvl="5" marL="2743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1150" lvl="6" marL="3200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1150" lvl="7" marL="3657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1150" lvl="8" marL="4114800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05">
          <p15:clr>
            <a:schemeClr val="lt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B - Body Content + Image">
  <p:cSld name="CUSTOM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82288" y="4739951"/>
            <a:ext cx="731520" cy="268224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2"/>
          <p:cNvSpPr txBox="1"/>
          <p:nvPr>
            <p:ph type="title"/>
          </p:nvPr>
        </p:nvSpPr>
        <p:spPr>
          <a:xfrm>
            <a:off x="329184" y="75"/>
            <a:ext cx="8453700" cy="1143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4" name="Google Shape;64;p12"/>
          <p:cNvSpPr/>
          <p:nvPr>
            <p:ph idx="2" type="pic"/>
          </p:nvPr>
        </p:nvSpPr>
        <p:spPr>
          <a:xfrm>
            <a:off x="4581000" y="1283975"/>
            <a:ext cx="4220100" cy="2784600"/>
          </a:xfrm>
          <a:prstGeom prst="roundRect">
            <a:avLst>
              <a:gd fmla="val 8710" name="adj"/>
            </a:avLst>
          </a:prstGeom>
          <a:noFill/>
          <a:ln>
            <a:noFill/>
          </a:ln>
          <a:effectLst>
            <a:outerShdw blurRad="457200" rotWithShape="0" algn="bl" dir="5400000" dist="95250">
              <a:srgbClr val="000000">
                <a:alpha val="10000"/>
              </a:srgbClr>
            </a:outerShdw>
          </a:effectLst>
        </p:spPr>
      </p:sp>
      <p:sp>
        <p:nvSpPr>
          <p:cNvPr id="65" name="Google Shape;65;p12"/>
          <p:cNvSpPr txBox="1"/>
          <p:nvPr>
            <p:ph idx="1" type="body"/>
          </p:nvPr>
        </p:nvSpPr>
        <p:spPr>
          <a:xfrm>
            <a:off x="452300" y="1283975"/>
            <a:ext cx="4056600" cy="278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 Medium"/>
              <a:buChar char="●"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30200" lvl="1" marL="914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"/>
              <a:buChar char="■"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1150" lvl="3" marL="18288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●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1150" lvl="4" marL="22860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1150" lvl="5" marL="2743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1150" lvl="6" marL="3200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1150" lvl="7" marL="3657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1150" lvl="8" marL="4114800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07">
          <p15:clr>
            <a:schemeClr val="lt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C -Two Column">
  <p:cSld name="CUSTOM_1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82288" y="4739951"/>
            <a:ext cx="731520" cy="268224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type="title"/>
          </p:nvPr>
        </p:nvSpPr>
        <p:spPr>
          <a:xfrm>
            <a:off x="329184" y="75"/>
            <a:ext cx="8453700" cy="1143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9" name="Google Shape;69;p13"/>
          <p:cNvSpPr txBox="1"/>
          <p:nvPr>
            <p:ph idx="1" type="body"/>
          </p:nvPr>
        </p:nvSpPr>
        <p:spPr>
          <a:xfrm>
            <a:off x="452300" y="1283975"/>
            <a:ext cx="3867300" cy="32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>
            <a:lvl1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 Medium"/>
              <a:buChar char="●"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30200" lvl="1" marL="914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"/>
              <a:buChar char="■"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1150" lvl="3" marL="18288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●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1150" lvl="4" marL="22860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1150" lvl="5" marL="2743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1150" lvl="6" marL="3200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1150" lvl="7" marL="3657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1150" lvl="8" marL="4114800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0" name="Google Shape;70;p13"/>
          <p:cNvSpPr txBox="1"/>
          <p:nvPr>
            <p:ph idx="2" type="body"/>
          </p:nvPr>
        </p:nvSpPr>
        <p:spPr>
          <a:xfrm>
            <a:off x="4490900" y="1283975"/>
            <a:ext cx="3867300" cy="32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>
            <a:lvl1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 Medium"/>
              <a:buChar char="●"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30200" lvl="1" marL="914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"/>
              <a:buChar char="■"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1150" lvl="3" marL="18288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●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1150" lvl="4" marL="22860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1150" lvl="5" marL="2743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1150" lvl="6" marL="3200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1150" lvl="7" marL="3657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1150" lvl="8" marL="4114800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07">
          <p15:clr>
            <a:schemeClr val="lt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D - Title Only">
  <p:cSld name="CUSTOM_3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82288" y="4739951"/>
            <a:ext cx="731520" cy="268224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 txBox="1"/>
          <p:nvPr>
            <p:ph type="title"/>
          </p:nvPr>
        </p:nvSpPr>
        <p:spPr>
          <a:xfrm>
            <a:off x="329184" y="75"/>
            <a:ext cx="8453700" cy="1143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05">
          <p15:clr>
            <a:schemeClr val="lt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E - Blank">
  <p:cSld name="CUSTOM_3_3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82288" y="4739951"/>
            <a:ext cx="731520" cy="268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05">
          <p15:clr>
            <a:schemeClr val="lt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CUSTOM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44700" y="1594023"/>
            <a:ext cx="3654600" cy="11628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>
            <p:ph type="title"/>
          </p:nvPr>
        </p:nvSpPr>
        <p:spPr>
          <a:xfrm>
            <a:off x="830925" y="2789275"/>
            <a:ext cx="7482300" cy="7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19099" y="252325"/>
            <a:ext cx="446475" cy="58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ullets ">
  <p:cSld name="Title Slide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/>
          <p:cNvPicPr preferRelativeResize="0"/>
          <p:nvPr/>
        </p:nvPicPr>
        <p:blipFill rotWithShape="1">
          <a:blip r:embed="rId2">
            <a:alphaModFix/>
          </a:blip>
          <a:srcRect b="30396" l="0" r="0" t="30392"/>
          <a:stretch/>
        </p:blipFill>
        <p:spPr>
          <a:xfrm>
            <a:off x="-475" y="0"/>
            <a:ext cx="9144007" cy="11207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7"/>
          <p:cNvCxnSpPr/>
          <p:nvPr/>
        </p:nvCxnSpPr>
        <p:spPr>
          <a:xfrm>
            <a:off x="457175" y="939375"/>
            <a:ext cx="750600" cy="0"/>
          </a:xfrm>
          <a:prstGeom prst="straightConnector1">
            <a:avLst/>
          </a:prstGeom>
          <a:noFill/>
          <a:ln cap="flat" cmpd="sng" w="28575">
            <a:solidFill>
              <a:srgbClr val="EEDC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9099" y="252325"/>
            <a:ext cx="446475" cy="58162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>
            <p:ph type="title"/>
          </p:nvPr>
        </p:nvSpPr>
        <p:spPr>
          <a:xfrm>
            <a:off x="457171" y="205014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Medium"/>
              <a:buNone/>
              <a:defRPr i="0" sz="3000" u="none" cap="none" strike="noStrik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85" name="Google Shape;85;p17"/>
          <p:cNvSpPr txBox="1"/>
          <p:nvPr/>
        </p:nvSpPr>
        <p:spPr>
          <a:xfrm>
            <a:off x="120300" y="4816450"/>
            <a:ext cx="398700" cy="2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rgbClr val="425563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sz="8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6" name="Google Shape;86;p17"/>
          <p:cNvSpPr txBox="1"/>
          <p:nvPr/>
        </p:nvSpPr>
        <p:spPr>
          <a:xfrm>
            <a:off x="457175" y="3601150"/>
            <a:ext cx="5046900" cy="10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1546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457175" y="1291050"/>
            <a:ext cx="8228700" cy="3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2556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457175" y="1291050"/>
            <a:ext cx="3848400" cy="3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●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○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■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●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○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■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●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○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■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>
  <p:cSld name="CUSTOM_1_2">
    <p:bg>
      <p:bgPr>
        <a:solidFill>
          <a:schemeClr val="dk2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 rotWithShape="1">
          <a:blip r:embed="rId2">
            <a:alphaModFix/>
          </a:blip>
          <a:srcRect b="5270" l="6872" r="0" t="58505"/>
          <a:stretch/>
        </p:blipFill>
        <p:spPr>
          <a:xfrm>
            <a:off x="75" y="0"/>
            <a:ext cx="9144000" cy="2749474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>
            <p:ph type="title"/>
          </p:nvPr>
        </p:nvSpPr>
        <p:spPr>
          <a:xfrm>
            <a:off x="945350" y="2002250"/>
            <a:ext cx="7253100" cy="7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idx="1" type="subTitle"/>
          </p:nvPr>
        </p:nvSpPr>
        <p:spPr>
          <a:xfrm>
            <a:off x="1299975" y="2611450"/>
            <a:ext cx="6544200" cy="5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9099" y="252325"/>
            <a:ext cx="446475" cy="58162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/>
          <p:nvPr/>
        </p:nvSpPr>
        <p:spPr>
          <a:xfrm>
            <a:off x="75" y="3924900"/>
            <a:ext cx="9144000" cy="121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69400" y="4215200"/>
            <a:ext cx="2005500" cy="63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Slide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9"/>
          <p:cNvPicPr preferRelativeResize="0"/>
          <p:nvPr/>
        </p:nvPicPr>
        <p:blipFill rotWithShape="1">
          <a:blip r:embed="rId2">
            <a:alphaModFix/>
          </a:blip>
          <a:srcRect b="30396" l="0" r="0" t="30392"/>
          <a:stretch/>
        </p:blipFill>
        <p:spPr>
          <a:xfrm>
            <a:off x="-475" y="0"/>
            <a:ext cx="9144007" cy="112077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 txBox="1"/>
          <p:nvPr>
            <p:ph type="title"/>
          </p:nvPr>
        </p:nvSpPr>
        <p:spPr>
          <a:xfrm>
            <a:off x="457171" y="205014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Medium"/>
              <a:buNone/>
              <a:defRPr i="0" sz="3000" u="none" cap="none" strike="noStrik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cxnSp>
        <p:nvCxnSpPr>
          <p:cNvPr id="99" name="Google Shape;99;p19"/>
          <p:cNvCxnSpPr/>
          <p:nvPr/>
        </p:nvCxnSpPr>
        <p:spPr>
          <a:xfrm>
            <a:off x="457175" y="939375"/>
            <a:ext cx="750600" cy="0"/>
          </a:xfrm>
          <a:prstGeom prst="straightConnector1">
            <a:avLst/>
          </a:prstGeom>
          <a:noFill/>
          <a:ln cap="flat" cmpd="sng" w="28575">
            <a:solidFill>
              <a:srgbClr val="EEDC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19"/>
          <p:cNvSpPr txBox="1"/>
          <p:nvPr/>
        </p:nvSpPr>
        <p:spPr>
          <a:xfrm>
            <a:off x="120300" y="4816450"/>
            <a:ext cx="398700" cy="2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rgbClr val="425563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sz="8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9099" y="252325"/>
            <a:ext cx="446475" cy="58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4" name="Google Shape;104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5" name="Google Shape;10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B - Section Title (Purple)">
  <p:cSld name="TITLE_5_1_1_1">
    <p:bg>
      <p:bgPr>
        <a:gradFill>
          <a:gsLst>
            <a:gs pos="0">
              <a:srgbClr val="B3D0E1"/>
            </a:gs>
            <a:gs pos="100000">
              <a:srgbClr val="B8A7D4"/>
            </a:gs>
          </a:gsLst>
          <a:lin ang="5400012" scaled="0"/>
        </a:gra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ctrTitle"/>
          </p:nvPr>
        </p:nvSpPr>
        <p:spPr>
          <a:xfrm>
            <a:off x="329175" y="512175"/>
            <a:ext cx="6519600" cy="41925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rm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64069" y="101950"/>
            <a:ext cx="1235752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07">
          <p15:clr>
            <a:schemeClr val="lt2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 type="blank">
  <p:cSld name="BLANK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8" name="Google Shape;108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9" name="Google Shape;109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100"/>
            </a:lvl1pPr>
            <a:lvl2pPr indent="0" lvl="1" marL="0" rtl="0" algn="r">
              <a:spcBef>
                <a:spcPts val="0"/>
              </a:spcBef>
              <a:buNone/>
              <a:defRPr sz="1100"/>
            </a:lvl2pPr>
            <a:lvl3pPr indent="0" lvl="2" marL="0" rtl="0" algn="r">
              <a:spcBef>
                <a:spcPts val="0"/>
              </a:spcBef>
              <a:buNone/>
              <a:defRPr sz="1100"/>
            </a:lvl3pPr>
            <a:lvl4pPr indent="0" lvl="3" marL="0" rtl="0" algn="r">
              <a:spcBef>
                <a:spcPts val="0"/>
              </a:spcBef>
              <a:buNone/>
              <a:defRPr sz="1100"/>
            </a:lvl4pPr>
            <a:lvl5pPr indent="0" lvl="4" marL="0" rtl="0" algn="r">
              <a:spcBef>
                <a:spcPts val="0"/>
              </a:spcBef>
              <a:buNone/>
              <a:defRPr sz="1100"/>
            </a:lvl5pPr>
            <a:lvl6pPr indent="0" lvl="5" marL="0" rtl="0" algn="r">
              <a:spcBef>
                <a:spcPts val="0"/>
              </a:spcBef>
              <a:buNone/>
              <a:defRPr sz="1100"/>
            </a:lvl6pPr>
            <a:lvl7pPr indent="0" lvl="6" marL="0" rtl="0" algn="r">
              <a:spcBef>
                <a:spcPts val="0"/>
              </a:spcBef>
              <a:buNone/>
              <a:defRPr sz="1100"/>
            </a:lvl7pPr>
            <a:lvl8pPr indent="0" lvl="7" marL="0" rtl="0" algn="r">
              <a:spcBef>
                <a:spcPts val="0"/>
              </a:spcBef>
              <a:buNone/>
              <a:defRPr sz="1100"/>
            </a:lvl8pPr>
            <a:lvl9pPr indent="0" lvl="8" marL="0" rtl="0" algn="r">
              <a:spcBef>
                <a:spcPts val="0"/>
              </a:spcBef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2 Columns">
  <p:cSld name="Title Slide_1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2"/>
          <p:cNvPicPr preferRelativeResize="0"/>
          <p:nvPr/>
        </p:nvPicPr>
        <p:blipFill rotWithShape="1">
          <a:blip r:embed="rId2">
            <a:alphaModFix/>
          </a:blip>
          <a:srcRect b="30396" l="0" r="0" t="30392"/>
          <a:stretch/>
        </p:blipFill>
        <p:spPr>
          <a:xfrm>
            <a:off x="-475" y="0"/>
            <a:ext cx="9144007" cy="11207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2" name="Google Shape;112;p22"/>
          <p:cNvCxnSpPr/>
          <p:nvPr/>
        </p:nvCxnSpPr>
        <p:spPr>
          <a:xfrm>
            <a:off x="457175" y="939375"/>
            <a:ext cx="750600" cy="0"/>
          </a:xfrm>
          <a:prstGeom prst="straightConnector1">
            <a:avLst/>
          </a:prstGeom>
          <a:noFill/>
          <a:ln cap="flat" cmpd="sng" w="28575">
            <a:solidFill>
              <a:srgbClr val="EEDC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3" name="Google Shape;1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9099" y="252325"/>
            <a:ext cx="446475" cy="58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"/>
          <p:cNvSpPr txBox="1"/>
          <p:nvPr>
            <p:ph type="title"/>
          </p:nvPr>
        </p:nvSpPr>
        <p:spPr>
          <a:xfrm>
            <a:off x="457171" y="205014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Medium"/>
              <a:buNone/>
              <a:defRPr i="0" sz="3000" u="none" cap="none" strike="noStrik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15" name="Google Shape;115;p22"/>
          <p:cNvSpPr txBox="1"/>
          <p:nvPr>
            <p:ph idx="1" type="body"/>
          </p:nvPr>
        </p:nvSpPr>
        <p:spPr>
          <a:xfrm>
            <a:off x="457175" y="1291050"/>
            <a:ext cx="3853800" cy="3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●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○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■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●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○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■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●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○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■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6" name="Google Shape;116;p22"/>
          <p:cNvSpPr txBox="1"/>
          <p:nvPr>
            <p:ph idx="2" type="body"/>
          </p:nvPr>
        </p:nvSpPr>
        <p:spPr>
          <a:xfrm>
            <a:off x="4832075" y="1291050"/>
            <a:ext cx="3853800" cy="3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●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○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■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●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○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■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●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○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■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7" name="Google Shape;117;p22"/>
          <p:cNvSpPr txBox="1"/>
          <p:nvPr/>
        </p:nvSpPr>
        <p:spPr>
          <a:xfrm>
            <a:off x="120300" y="4816450"/>
            <a:ext cx="398700" cy="2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rgbClr val="425563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sz="8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Slide_2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3"/>
          <p:cNvPicPr preferRelativeResize="0"/>
          <p:nvPr/>
        </p:nvPicPr>
        <p:blipFill rotWithShape="1">
          <a:blip r:embed="rId2">
            <a:alphaModFix/>
          </a:blip>
          <a:srcRect b="30396" l="0" r="0" t="30392"/>
          <a:stretch/>
        </p:blipFill>
        <p:spPr>
          <a:xfrm>
            <a:off x="-475" y="0"/>
            <a:ext cx="9144007" cy="1120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3"/>
          <p:cNvSpPr txBox="1"/>
          <p:nvPr>
            <p:ph type="title"/>
          </p:nvPr>
        </p:nvSpPr>
        <p:spPr>
          <a:xfrm>
            <a:off x="457171" y="205014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Medium"/>
              <a:buNone/>
              <a:defRPr i="0" sz="3000" u="none" cap="none" strike="noStrik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cxnSp>
        <p:nvCxnSpPr>
          <p:cNvPr id="121" name="Google Shape;121;p23"/>
          <p:cNvCxnSpPr/>
          <p:nvPr/>
        </p:nvCxnSpPr>
        <p:spPr>
          <a:xfrm>
            <a:off x="457175" y="939375"/>
            <a:ext cx="750600" cy="0"/>
          </a:xfrm>
          <a:prstGeom prst="straightConnector1">
            <a:avLst/>
          </a:prstGeom>
          <a:noFill/>
          <a:ln cap="flat" cmpd="sng" w="28575">
            <a:solidFill>
              <a:srgbClr val="EEDC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9099" y="252325"/>
            <a:ext cx="446475" cy="58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Slide_3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4"/>
          <p:cNvPicPr preferRelativeResize="0"/>
          <p:nvPr/>
        </p:nvPicPr>
        <p:blipFill rotWithShape="1">
          <a:blip r:embed="rId2">
            <a:alphaModFix/>
          </a:blip>
          <a:srcRect b="30396" l="0" r="0" t="30392"/>
          <a:stretch/>
        </p:blipFill>
        <p:spPr>
          <a:xfrm>
            <a:off x="-475" y="0"/>
            <a:ext cx="9144007" cy="1120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4"/>
          <p:cNvSpPr txBox="1"/>
          <p:nvPr>
            <p:ph type="title"/>
          </p:nvPr>
        </p:nvSpPr>
        <p:spPr>
          <a:xfrm>
            <a:off x="457171" y="205014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Medium"/>
              <a:buNone/>
              <a:defRPr i="0" sz="3000" u="none" cap="none" strike="noStrik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cxnSp>
        <p:nvCxnSpPr>
          <p:cNvPr id="126" name="Google Shape;126;p24"/>
          <p:cNvCxnSpPr/>
          <p:nvPr/>
        </p:nvCxnSpPr>
        <p:spPr>
          <a:xfrm>
            <a:off x="457175" y="939375"/>
            <a:ext cx="750600" cy="0"/>
          </a:xfrm>
          <a:prstGeom prst="straightConnector1">
            <a:avLst/>
          </a:prstGeom>
          <a:noFill/>
          <a:ln cap="flat" cmpd="sng" w="28575">
            <a:solidFill>
              <a:srgbClr val="EEDC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7" name="Google Shape;127;p24"/>
          <p:cNvSpPr txBox="1"/>
          <p:nvPr/>
        </p:nvSpPr>
        <p:spPr>
          <a:xfrm>
            <a:off x="120300" y="4816450"/>
            <a:ext cx="398700" cy="2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rgbClr val="425563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sz="8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28" name="Google Shape;1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9099" y="252325"/>
            <a:ext cx="446475" cy="58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">
  <p:cSld name="CUSTOM_1_3">
    <p:bg>
      <p:bgPr>
        <a:solidFill>
          <a:schemeClr val="dk2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5"/>
          <p:cNvPicPr preferRelativeResize="0"/>
          <p:nvPr/>
        </p:nvPicPr>
        <p:blipFill rotWithShape="1">
          <a:blip r:embed="rId2">
            <a:alphaModFix/>
          </a:blip>
          <a:srcRect b="5270" l="6872" r="0" t="58505"/>
          <a:stretch/>
        </p:blipFill>
        <p:spPr>
          <a:xfrm>
            <a:off x="75" y="0"/>
            <a:ext cx="9144000" cy="2749474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5"/>
          <p:cNvSpPr txBox="1"/>
          <p:nvPr>
            <p:ph type="title"/>
          </p:nvPr>
        </p:nvSpPr>
        <p:spPr>
          <a:xfrm>
            <a:off x="945350" y="2002250"/>
            <a:ext cx="7253100" cy="7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132" name="Google Shape;132;p25"/>
          <p:cNvSpPr txBox="1"/>
          <p:nvPr>
            <p:ph idx="1" type="subTitle"/>
          </p:nvPr>
        </p:nvSpPr>
        <p:spPr>
          <a:xfrm>
            <a:off x="1299975" y="2611450"/>
            <a:ext cx="6544200" cy="5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9099" y="252325"/>
            <a:ext cx="446475" cy="58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5"/>
          <p:cNvSpPr/>
          <p:nvPr/>
        </p:nvSpPr>
        <p:spPr>
          <a:xfrm>
            <a:off x="75" y="3924900"/>
            <a:ext cx="9144000" cy="121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69400" y="4215200"/>
            <a:ext cx="2005500" cy="63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Dark">
  <p:cSld name="Title Slide_4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6"/>
          <p:cNvPicPr preferRelativeResize="0"/>
          <p:nvPr/>
        </p:nvPicPr>
        <p:blipFill rotWithShape="1">
          <a:blip r:embed="rId2">
            <a:alphaModFix/>
          </a:blip>
          <a:srcRect b="30396" l="0" r="0" t="30392"/>
          <a:stretch/>
        </p:blipFill>
        <p:spPr>
          <a:xfrm>
            <a:off x="-475" y="0"/>
            <a:ext cx="9144007" cy="1120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6"/>
          <p:cNvSpPr txBox="1"/>
          <p:nvPr>
            <p:ph type="title"/>
          </p:nvPr>
        </p:nvSpPr>
        <p:spPr>
          <a:xfrm>
            <a:off x="457171" y="205014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oppins Medium"/>
              <a:buNone/>
              <a:defRPr i="0" sz="3000" u="none" cap="none" strike="noStrik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ubik"/>
              <a:buNone/>
              <a:defRPr b="0" i="0" sz="3000" u="none" cap="none" strike="noStrike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cxnSp>
        <p:nvCxnSpPr>
          <p:cNvPr id="139" name="Google Shape;139;p26"/>
          <p:cNvCxnSpPr/>
          <p:nvPr/>
        </p:nvCxnSpPr>
        <p:spPr>
          <a:xfrm>
            <a:off x="457175" y="939375"/>
            <a:ext cx="750600" cy="0"/>
          </a:xfrm>
          <a:prstGeom prst="straightConnector1">
            <a:avLst/>
          </a:prstGeom>
          <a:noFill/>
          <a:ln cap="flat" cmpd="sng" w="28575">
            <a:solidFill>
              <a:srgbClr val="EEDC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0" name="Google Shape;140;p26"/>
          <p:cNvSpPr txBox="1"/>
          <p:nvPr/>
        </p:nvSpPr>
        <p:spPr>
          <a:xfrm>
            <a:off x="120300" y="4816450"/>
            <a:ext cx="398700" cy="29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rgbClr val="425563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sz="8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1" name="Google Shape;14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19099" y="252325"/>
            <a:ext cx="446475" cy="58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A - Title Slide - Blue/Green">
  <p:cSld name="CUSTOM_3_1_1_1_1">
    <p:bg>
      <p:bgPr>
        <a:gradFill>
          <a:gsLst>
            <a:gs pos="0">
              <a:srgbClr val="B3D0E1"/>
            </a:gs>
            <a:gs pos="100000">
              <a:srgbClr val="B7E4DA"/>
            </a:gs>
          </a:gsLst>
          <a:lin ang="5400700" scaled="0"/>
        </a:gra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91275" y="3190775"/>
            <a:ext cx="1952725" cy="195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4"/>
          <p:cNvPicPr preferRelativeResize="0"/>
          <p:nvPr/>
        </p:nvPicPr>
        <p:blipFill rotWithShape="1">
          <a:blip r:embed="rId3">
            <a:alphaModFix/>
          </a:blip>
          <a:srcRect b="0" l="0" r="8983" t="9033"/>
          <a:stretch/>
        </p:blipFill>
        <p:spPr>
          <a:xfrm>
            <a:off x="5979850" y="0"/>
            <a:ext cx="3164149" cy="316237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/>
          <p:nvPr>
            <p:ph type="title"/>
          </p:nvPr>
        </p:nvSpPr>
        <p:spPr>
          <a:xfrm>
            <a:off x="329184" y="936925"/>
            <a:ext cx="6193500" cy="1860300"/>
          </a:xfrm>
          <a:prstGeom prst="rect">
            <a:avLst/>
          </a:prstGeom>
        </p:spPr>
        <p:txBody>
          <a:bodyPr anchorCtr="0" anchor="b" bIns="0" lIns="0" spcFirstLastPara="1" rIns="0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pic>
        <p:nvPicPr>
          <p:cNvPr id="20" name="Google Shape;20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408" y="101950"/>
            <a:ext cx="1235753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 txBox="1"/>
          <p:nvPr>
            <p:ph idx="1" type="subTitle"/>
          </p:nvPr>
        </p:nvSpPr>
        <p:spPr>
          <a:xfrm>
            <a:off x="329184" y="2797175"/>
            <a:ext cx="5481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07">
          <p15:clr>
            <a:schemeClr val="lt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B - Section Title (Green) 1">
  <p:cSld name="TITLE_5_1_2">
    <p:bg>
      <p:bgPr>
        <a:gradFill>
          <a:gsLst>
            <a:gs pos="0">
              <a:srgbClr val="B3D0E1"/>
            </a:gs>
            <a:gs pos="100000">
              <a:srgbClr val="B7E4DA"/>
            </a:gs>
          </a:gsLst>
          <a:lin ang="5400012" scaled="0"/>
        </a:gra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ctrTitle"/>
          </p:nvPr>
        </p:nvSpPr>
        <p:spPr>
          <a:xfrm>
            <a:off x="329184" y="495550"/>
            <a:ext cx="6519600" cy="4209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rm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pic>
        <p:nvPicPr>
          <p:cNvPr id="24" name="Google Shape;24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64069" y="101950"/>
            <a:ext cx="1235752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07">
          <p15:clr>
            <a:schemeClr val="lt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C - Solid Header (Blue)">
  <p:cSld name="CUSTOM_2">
    <p:bg>
      <p:bgPr>
        <a:noFill/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/>
          <p:nvPr/>
        </p:nvSpPr>
        <p:spPr>
          <a:xfrm flipH="1">
            <a:off x="91450" y="91450"/>
            <a:ext cx="8961000" cy="960000"/>
          </a:xfrm>
          <a:prstGeom prst="roundRect">
            <a:avLst>
              <a:gd fmla="val 8904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" name="Google Shape;27;p6"/>
          <p:cNvSpPr txBox="1"/>
          <p:nvPr>
            <p:ph type="title"/>
          </p:nvPr>
        </p:nvSpPr>
        <p:spPr>
          <a:xfrm>
            <a:off x="329175" y="91575"/>
            <a:ext cx="8477100" cy="960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pic>
        <p:nvPicPr>
          <p:cNvPr id="28" name="Google Shape;2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82288" y="4739951"/>
            <a:ext cx="731520" cy="268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2650" y="451650"/>
            <a:ext cx="599800" cy="5998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6"/>
          <p:cNvSpPr txBox="1"/>
          <p:nvPr>
            <p:ph idx="1" type="body"/>
          </p:nvPr>
        </p:nvSpPr>
        <p:spPr>
          <a:xfrm>
            <a:off x="452300" y="1283975"/>
            <a:ext cx="7608900" cy="32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>
            <a:lvl1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 Medium"/>
              <a:buChar char="●"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30200" lvl="1" marL="914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"/>
              <a:buChar char="■"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1150" lvl="3" marL="18288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●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1150" lvl="4" marL="22860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1150" lvl="5" marL="2743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1150" lvl="6" marL="3200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1150" lvl="7" marL="3657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1150" lvl="8" marL="4114800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05">
          <p15:clr>
            <a:schemeClr val="lt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D - Solid Header (Blue) - 2 column">
  <p:cSld name="CUSTOM_2_2">
    <p:bg>
      <p:bgPr>
        <a:noFill/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/>
          <p:nvPr/>
        </p:nvSpPr>
        <p:spPr>
          <a:xfrm flipH="1">
            <a:off x="91450" y="91450"/>
            <a:ext cx="8961000" cy="960000"/>
          </a:xfrm>
          <a:prstGeom prst="roundRect">
            <a:avLst>
              <a:gd fmla="val 8904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" name="Google Shape;33;p7"/>
          <p:cNvSpPr txBox="1"/>
          <p:nvPr>
            <p:ph type="title"/>
          </p:nvPr>
        </p:nvSpPr>
        <p:spPr>
          <a:xfrm>
            <a:off x="329175" y="91575"/>
            <a:ext cx="8477100" cy="960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pic>
        <p:nvPicPr>
          <p:cNvPr id="34" name="Google Shape;3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82288" y="4739951"/>
            <a:ext cx="731520" cy="268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2650" y="451650"/>
            <a:ext cx="599800" cy="5998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7"/>
          <p:cNvSpPr txBox="1"/>
          <p:nvPr>
            <p:ph idx="1" type="body"/>
          </p:nvPr>
        </p:nvSpPr>
        <p:spPr>
          <a:xfrm>
            <a:off x="452300" y="1283975"/>
            <a:ext cx="4056600" cy="32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>
            <a:lvl1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 Medium"/>
              <a:buChar char="●"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30200" lvl="1" marL="914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"/>
              <a:buChar char="■"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1150" lvl="3" marL="18288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●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1150" lvl="4" marL="22860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1150" lvl="5" marL="2743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1150" lvl="6" marL="3200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1150" lvl="7" marL="3657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1150" lvl="8" marL="4114800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7" name="Google Shape;37;p7"/>
          <p:cNvSpPr txBox="1"/>
          <p:nvPr>
            <p:ph idx="2" type="body"/>
          </p:nvPr>
        </p:nvSpPr>
        <p:spPr>
          <a:xfrm>
            <a:off x="4607925" y="1283975"/>
            <a:ext cx="4056600" cy="32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>
            <a:lvl1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 Medium"/>
              <a:buChar char="●"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30200" lvl="1" marL="914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"/>
              <a:buChar char="■"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1150" lvl="3" marL="18288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●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1150" lvl="4" marL="22860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1150" lvl="5" marL="2743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1150" lvl="6" marL="3200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1150" lvl="7" marL="3657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1150" lvl="8" marL="4114800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05">
          <p15:clr>
            <a:schemeClr val="lt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E - Solid Header (Blue) - with image">
  <p:cSld name="CUSTOM_2_2_1">
    <p:bg>
      <p:bgPr>
        <a:noFill/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/>
          <p:nvPr/>
        </p:nvSpPr>
        <p:spPr>
          <a:xfrm flipH="1">
            <a:off x="91450" y="91450"/>
            <a:ext cx="8961000" cy="960000"/>
          </a:xfrm>
          <a:prstGeom prst="roundRect">
            <a:avLst>
              <a:gd fmla="val 8904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" name="Google Shape;40;p8"/>
          <p:cNvSpPr txBox="1"/>
          <p:nvPr>
            <p:ph type="title"/>
          </p:nvPr>
        </p:nvSpPr>
        <p:spPr>
          <a:xfrm>
            <a:off x="329175" y="91575"/>
            <a:ext cx="8477100" cy="960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pic>
        <p:nvPicPr>
          <p:cNvPr id="41" name="Google Shape;4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82288" y="4739951"/>
            <a:ext cx="731520" cy="268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52650" y="451650"/>
            <a:ext cx="599800" cy="5998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8"/>
          <p:cNvSpPr/>
          <p:nvPr>
            <p:ph idx="2" type="pic"/>
          </p:nvPr>
        </p:nvSpPr>
        <p:spPr>
          <a:xfrm>
            <a:off x="4581000" y="1512575"/>
            <a:ext cx="4220100" cy="2784600"/>
          </a:xfrm>
          <a:prstGeom prst="roundRect">
            <a:avLst>
              <a:gd fmla="val 8710" name="adj"/>
            </a:avLst>
          </a:prstGeom>
          <a:noFill/>
          <a:ln>
            <a:noFill/>
          </a:ln>
          <a:effectLst>
            <a:outerShdw blurRad="457200" rotWithShape="0" algn="bl" dir="5400000" dist="95250">
              <a:srgbClr val="000000">
                <a:alpha val="10000"/>
              </a:srgbClr>
            </a:outerShdw>
          </a:effectLst>
        </p:spPr>
      </p:sp>
      <p:sp>
        <p:nvSpPr>
          <p:cNvPr id="44" name="Google Shape;44;p8"/>
          <p:cNvSpPr txBox="1"/>
          <p:nvPr>
            <p:ph idx="1" type="body"/>
          </p:nvPr>
        </p:nvSpPr>
        <p:spPr>
          <a:xfrm>
            <a:off x="452300" y="1512575"/>
            <a:ext cx="4056600" cy="278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 Medium"/>
              <a:buChar char="●"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30200" lvl="1" marL="914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"/>
              <a:buChar char="■"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1150" lvl="3" marL="18288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●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1150" lvl="4" marL="22860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1150" lvl="5" marL="2743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1150" lvl="6" marL="3200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1150" lvl="7" marL="3657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1150" lvl="8" marL="4114800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05">
          <p15:clr>
            <a:schemeClr val="lt2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F - Solid Header (Purple)">
  <p:cSld name="CUSTOM_2_1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91450" y="91450"/>
            <a:ext cx="8961000" cy="960000"/>
          </a:xfrm>
          <a:prstGeom prst="roundRect">
            <a:avLst>
              <a:gd fmla="val 8904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7" name="Google Shape;4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52650" y="451662"/>
            <a:ext cx="599800" cy="59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288" y="4739951"/>
            <a:ext cx="731520" cy="268224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9"/>
          <p:cNvSpPr txBox="1"/>
          <p:nvPr>
            <p:ph type="title"/>
          </p:nvPr>
        </p:nvSpPr>
        <p:spPr>
          <a:xfrm>
            <a:off x="329175" y="91575"/>
            <a:ext cx="8477100" cy="960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0" name="Google Shape;50;p9"/>
          <p:cNvSpPr txBox="1"/>
          <p:nvPr>
            <p:ph idx="1" type="body"/>
          </p:nvPr>
        </p:nvSpPr>
        <p:spPr>
          <a:xfrm>
            <a:off x="452300" y="1283975"/>
            <a:ext cx="7608900" cy="32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>
            <a:lvl1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 Medium"/>
              <a:buChar char="●"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30200" lvl="1" marL="914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"/>
              <a:buChar char="■"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1150" lvl="3" marL="18288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●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1150" lvl="4" marL="22860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1150" lvl="5" marL="2743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1150" lvl="6" marL="3200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1150" lvl="7" marL="3657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1150" lvl="8" marL="4114800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05">
          <p15:clr>
            <a:schemeClr val="lt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C - Solid Header (Green)">
  <p:cSld name="CUSTOM_2_1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/>
          <p:nvPr/>
        </p:nvSpPr>
        <p:spPr>
          <a:xfrm flipH="1">
            <a:off x="91450" y="91450"/>
            <a:ext cx="8961000" cy="960000"/>
          </a:xfrm>
          <a:prstGeom prst="roundRect">
            <a:avLst>
              <a:gd fmla="val 8904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3" name="Google Shape;5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52650" y="451650"/>
            <a:ext cx="599800" cy="59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288" y="4739951"/>
            <a:ext cx="731520" cy="268224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0"/>
          <p:cNvSpPr txBox="1"/>
          <p:nvPr>
            <p:ph type="title"/>
          </p:nvPr>
        </p:nvSpPr>
        <p:spPr>
          <a:xfrm>
            <a:off x="329175" y="91575"/>
            <a:ext cx="8477100" cy="960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6" name="Google Shape;56;p10"/>
          <p:cNvSpPr txBox="1"/>
          <p:nvPr>
            <p:ph idx="1" type="body"/>
          </p:nvPr>
        </p:nvSpPr>
        <p:spPr>
          <a:xfrm>
            <a:off x="452300" y="1283975"/>
            <a:ext cx="7608900" cy="32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>
            <a:lvl1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 Medium"/>
              <a:buChar char="●"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indent="-330200" lvl="1" marL="914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oppins"/>
              <a:buChar char="■"/>
              <a:defRPr sz="1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1150" lvl="3" marL="18288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●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1150" lvl="4" marL="22860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1150" lvl="5" marL="2743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1150" lvl="6" marL="32004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1150" lvl="7" marL="3657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1150" lvl="8" marL="4114800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300"/>
              <a:buFont typeface="Poppins"/>
              <a:buChar char="⁃"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07">
          <p15:clr>
            <a:schemeClr val="lt2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oppins SemiBold"/>
              <a:buNone/>
              <a:defRPr sz="26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2.jpg"/><Relationship Id="rId4" Type="http://schemas.openxmlformats.org/officeDocument/2006/relationships/hyperlink" Target="mailto:pvn@mas.to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9.jpg"/><Relationship Id="rId4" Type="http://schemas.openxmlformats.org/officeDocument/2006/relationships/image" Target="../media/image2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anchore.com/slack/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www.zdnet.com/article/log4j-flaw-why-it-will-still-be-causing-problems-a-decade-from-now/" TargetMode="External"/><Relationship Id="rId4" Type="http://schemas.openxmlformats.org/officeDocument/2006/relationships/hyperlink" Target="https://securityintelligence.com/articles/log4j-downloads-vulnerable/" TargetMode="External"/><Relationship Id="rId9" Type="http://schemas.openxmlformats.org/officeDocument/2006/relationships/hyperlink" Target="https://www.linkedin.com/posts/novarese_log4j-log4shell-activity-6876206319238463488-8bEA?utm_source=share&amp;utm_medium=member_desktop" TargetMode="External"/><Relationship Id="rId5" Type="http://schemas.openxmlformats.org/officeDocument/2006/relationships/hyperlink" Target="https://www.slideshare.net/loriayre/open-source-library-system-software-free-is-just-the-tip-of-the-iceberg" TargetMode="External"/><Relationship Id="rId6" Type="http://schemas.openxmlformats.org/officeDocument/2006/relationships/hyperlink" Target="https://anchore.com/blog/open-source-is-bigger-than-you-imagine/" TargetMode="External"/><Relationship Id="rId7" Type="http://schemas.openxmlformats.org/officeDocument/2006/relationships/hyperlink" Target="https://anchore.com/log4j/" TargetMode="External"/><Relationship Id="rId8" Type="http://schemas.openxmlformats.org/officeDocument/2006/relationships/hyperlink" Target="https://twitter.com/CubicleApril/status/1469825942684160004" TargetMode="External"/><Relationship Id="rId11" Type="http://schemas.openxmlformats.org/officeDocument/2006/relationships/hyperlink" Target="https://lists.haxx.se/pipermail/daniel/2023-September/000032.html" TargetMode="External"/><Relationship Id="rId10" Type="http://schemas.openxmlformats.org/officeDocument/2006/relationships/hyperlink" Target="https://twitter.com/bagder/status/1484672924036616195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github.com/advisories" TargetMode="External"/><Relationship Id="rId4" Type="http://schemas.openxmlformats.org/officeDocument/2006/relationships/hyperlink" Target="https://docs.github.com/en/issues/planning-and-tracking-with-projects/viewing-insights-from-your-project/about-insights-for-projects" TargetMode="External"/><Relationship Id="rId9" Type="http://schemas.openxmlformats.org/officeDocument/2006/relationships/hyperlink" Target="https://arxiv.org/abs/2308.15259" TargetMode="External"/><Relationship Id="rId5" Type="http://schemas.openxmlformats.org/officeDocument/2006/relationships/hyperlink" Target="https://www.linkedin.com/pulse/cves-cwes-cvss-its-discontents-sherif-mansour" TargetMode="External"/><Relationship Id="rId6" Type="http://schemas.openxmlformats.org/officeDocument/2006/relationships/hyperlink" Target="https://opensourcesecurity.io/2023/09/10/episode-392-curl-and-the-calamity-of-cve/" TargetMode="External"/><Relationship Id="rId7" Type="http://schemas.openxmlformats.org/officeDocument/2006/relationships/hyperlink" Target="https://www.softwaremaxims.com/blog/not-a-supplier" TargetMode="External"/><Relationship Id="rId8" Type="http://schemas.openxmlformats.org/officeDocument/2006/relationships/hyperlink" Target="https://opensourcesecuritypodcast.libsyn.com/episode-365-i-am-not-your-supplier-with-thomas-depierre" TargetMode="External"/><Relationship Id="rId11" Type="http://schemas.openxmlformats.org/officeDocument/2006/relationships/hyperlink" Target="https://github.com/pvnovarese/2022-devopsdays" TargetMode="External"/><Relationship Id="rId10" Type="http://schemas.openxmlformats.org/officeDocument/2006/relationships/hyperlink" Target="https://www.youtube.com/watch?v=PlNtIL_oN0k" TargetMode="External"/><Relationship Id="rId13" Type="http://schemas.openxmlformats.org/officeDocument/2006/relationships/hyperlink" Target="https://daniel.haxx.se/blog/2023/08/26/cve-2020-19909-is-everything-that-is-wrong-with-cves/" TargetMode="External"/><Relationship Id="rId12" Type="http://schemas.openxmlformats.org/officeDocument/2006/relationships/hyperlink" Target="https://insights.sei.cmu.edu/blog/probably-dont-rely-on-epss-yet/" TargetMode="External"/><Relationship Id="rId15" Type="http://schemas.openxmlformats.org/officeDocument/2006/relationships/hyperlink" Target="https://www.first.org/epss/" TargetMode="External"/><Relationship Id="rId14" Type="http://schemas.openxmlformats.org/officeDocument/2006/relationships/hyperlink" Target="https://www.cisa.gov/known-exploited-vulnerabilities-catalog" TargetMode="External"/><Relationship Id="rId16" Type="http://schemas.openxmlformats.org/officeDocument/2006/relationships/hyperlink" Target="https://www.linkedin.com/posts/aph10_sbom-softwaresupplychainsecurity-vex-activity-7108017924384137216-VARV/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cloudsecurityalliance.org/blog/2021/12/14/dealing-with-log4shell-aka-cve-2021-44228-aka-the-log4j-version-2/" TargetMode="External"/><Relationship Id="rId4" Type="http://schemas.openxmlformats.org/officeDocument/2006/relationships/hyperlink" Target="https://cloudsecurityalliance.org/blog/2021/12/16/keeping-up-with-log4shell-aka-cve-2021-44228-aka-the-log4j-version-2/" TargetMode="External"/><Relationship Id="rId5" Type="http://schemas.openxmlformats.org/officeDocument/2006/relationships/hyperlink" Target="https://twitter.com/sirifu4k1/status/1468951859381485573" TargetMode="External"/><Relationship Id="rId6" Type="http://schemas.openxmlformats.org/officeDocument/2006/relationships/hyperlink" Target="https://twitter.com/CattusGlavo/status/1469010118163374089" TargetMode="External"/><Relationship Id="rId7" Type="http://schemas.openxmlformats.org/officeDocument/2006/relationships/hyperlink" Target="https://github.com/apache/logging-log4j2/pull/608" TargetMode="External"/><Relationship Id="rId8" Type="http://schemas.openxmlformats.org/officeDocument/2006/relationships/hyperlink" Target="https://twitter.com/eastdakota/status/1469800951351427073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3.png"/><Relationship Id="rId4" Type="http://schemas.openxmlformats.org/officeDocument/2006/relationships/image" Target="../media/image3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20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B3D0E1"/>
            </a:gs>
            <a:gs pos="100000">
              <a:srgbClr val="B8A7D4"/>
            </a:gs>
          </a:gsLst>
          <a:lin ang="5400700" scaled="0"/>
        </a:gra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>
            <p:ph type="title"/>
          </p:nvPr>
        </p:nvSpPr>
        <p:spPr>
          <a:xfrm>
            <a:off x="329172" y="936925"/>
            <a:ext cx="8455800" cy="1860300"/>
          </a:xfrm>
          <a:prstGeom prst="rect">
            <a:avLst/>
          </a:prstGeom>
        </p:spPr>
        <p:txBody>
          <a:bodyPr anchorCtr="0" anchor="b" bIns="0" lIns="0" spcFirstLastPara="1" rIns="0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Lessons of Log4shell</a:t>
            </a:r>
            <a:endParaRPr/>
          </a:p>
        </p:txBody>
      </p:sp>
      <p:sp>
        <p:nvSpPr>
          <p:cNvPr id="147" name="Google Shape;147;p27"/>
          <p:cNvSpPr txBox="1"/>
          <p:nvPr>
            <p:ph idx="1" type="subTitle"/>
          </p:nvPr>
        </p:nvSpPr>
        <p:spPr>
          <a:xfrm>
            <a:off x="329184" y="2797175"/>
            <a:ext cx="5481300" cy="8313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Preparing for the Next Zero-Day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6"/>
          <p:cNvSpPr txBox="1"/>
          <p:nvPr>
            <p:ph type="ctrTitle"/>
          </p:nvPr>
        </p:nvSpPr>
        <p:spPr>
          <a:xfrm>
            <a:off x="329175" y="512175"/>
            <a:ext cx="7705500" cy="41925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Lesson 2:</a:t>
            </a:r>
            <a:endParaRPr sz="5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What</a:t>
            </a:r>
            <a:endParaRPr sz="5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"/>
            <a:ext cx="914131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7"/>
          <p:cNvSpPr txBox="1"/>
          <p:nvPr>
            <p:ph idx="4294967295" type="title"/>
          </p:nvPr>
        </p:nvSpPr>
        <p:spPr>
          <a:xfrm>
            <a:off x="457171" y="205014"/>
            <a:ext cx="8228700" cy="8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Hidden Risk in</a:t>
            </a:r>
            <a:r>
              <a:rPr lang="en"/>
              <a:t> the Software Supply Chain</a:t>
            </a:r>
            <a:endParaRPr/>
          </a:p>
        </p:txBody>
      </p:sp>
      <p:sp>
        <p:nvSpPr>
          <p:cNvPr id="220" name="Google Shape;220;p37"/>
          <p:cNvSpPr txBox="1"/>
          <p:nvPr>
            <p:ph idx="4294967295" type="title"/>
          </p:nvPr>
        </p:nvSpPr>
        <p:spPr>
          <a:xfrm>
            <a:off x="380975" y="2054250"/>
            <a:ext cx="2589900" cy="23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Risk in the Software Supply Chain</a:t>
            </a:r>
            <a:endParaRPr b="1" sz="26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1" name="Google Shape;221;p37"/>
          <p:cNvSpPr txBox="1"/>
          <p:nvPr>
            <p:ph idx="4294967295" type="title"/>
          </p:nvPr>
        </p:nvSpPr>
        <p:spPr>
          <a:xfrm>
            <a:off x="6860275" y="2610175"/>
            <a:ext cx="1977900" cy="1006800"/>
          </a:xfrm>
          <a:prstGeom prst="rect">
            <a:avLst/>
          </a:prstGeom>
          <a:ln cap="flat" cmpd="sng" w="28575">
            <a:solidFill>
              <a:srgbClr val="EED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EEDC00"/>
                </a:solidFill>
                <a:latin typeface="Poppins"/>
                <a:ea typeface="Poppins"/>
                <a:cs typeface="Poppins"/>
                <a:sym typeface="Poppins"/>
              </a:rPr>
              <a:t>Attackers are targeting here</a:t>
            </a:r>
            <a:endParaRPr sz="1700">
              <a:solidFill>
                <a:srgbClr val="EEDC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2" name="Google Shape;222;p37"/>
          <p:cNvSpPr txBox="1"/>
          <p:nvPr>
            <p:ph idx="4294967295" type="title"/>
          </p:nvPr>
        </p:nvSpPr>
        <p:spPr>
          <a:xfrm>
            <a:off x="4182425" y="818675"/>
            <a:ext cx="1122900" cy="358200"/>
          </a:xfrm>
          <a:prstGeom prst="rect">
            <a:avLst/>
          </a:prstGeom>
          <a:solidFill>
            <a:srgbClr val="F2F5F8">
              <a:alpha val="58330"/>
            </a:srgbClr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F363D"/>
                </a:solidFill>
                <a:latin typeface="Poppins"/>
                <a:ea typeface="Poppins"/>
                <a:cs typeface="Poppins"/>
                <a:sym typeface="Poppins"/>
              </a:rPr>
              <a:t>Your App</a:t>
            </a:r>
            <a:endParaRPr b="1" sz="1200">
              <a:solidFill>
                <a:srgbClr val="2F363D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3" name="Google Shape;223;p37"/>
          <p:cNvSpPr txBox="1"/>
          <p:nvPr>
            <p:ph idx="4294967295" type="title"/>
          </p:nvPr>
        </p:nvSpPr>
        <p:spPr>
          <a:xfrm>
            <a:off x="3555425" y="1447000"/>
            <a:ext cx="2376900" cy="10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Software suppliers</a:t>
            </a:r>
            <a:endParaRPr b="1" sz="17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60</a:t>
            </a: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% contain 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high risk vulnerabilities 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4" name="Google Shape;224;p37"/>
          <p:cNvSpPr txBox="1"/>
          <p:nvPr>
            <p:ph idx="4294967295" type="title"/>
          </p:nvPr>
        </p:nvSpPr>
        <p:spPr>
          <a:xfrm>
            <a:off x="3763175" y="3191000"/>
            <a:ext cx="1878000" cy="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Open source</a:t>
            </a:r>
            <a:endParaRPr b="1" sz="17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makes up 75% 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of applications </a:t>
            </a:r>
            <a:endParaRPr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5" name="Google Shape;225;p37"/>
          <p:cNvSpPr/>
          <p:nvPr/>
        </p:nvSpPr>
        <p:spPr>
          <a:xfrm>
            <a:off x="6474825" y="1444975"/>
            <a:ext cx="323400" cy="33372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38100">
            <a:solidFill>
              <a:srgbClr val="EED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37"/>
          <p:cNvSpPr/>
          <p:nvPr/>
        </p:nvSpPr>
        <p:spPr>
          <a:xfrm rot="-5400000">
            <a:off x="4307075" y="1866800"/>
            <a:ext cx="826200" cy="1467900"/>
          </a:xfrm>
          <a:prstGeom prst="rightBrace">
            <a:avLst>
              <a:gd fmla="val 50000" name="adj1"/>
              <a:gd fmla="val 50414" name="adj2"/>
            </a:avLst>
          </a:prstGeom>
          <a:solidFill>
            <a:srgbClr val="F3F3F3">
              <a:alpha val="48600"/>
            </a:srgbClr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7"/>
          <p:cNvSpPr txBox="1"/>
          <p:nvPr>
            <p:ph idx="4294967295" type="title"/>
          </p:nvPr>
        </p:nvSpPr>
        <p:spPr>
          <a:xfrm>
            <a:off x="5290650" y="2279425"/>
            <a:ext cx="1122900" cy="207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F363D"/>
                </a:solidFill>
                <a:latin typeface="Poppins"/>
                <a:ea typeface="Poppins"/>
                <a:cs typeface="Poppins"/>
                <a:sym typeface="Poppins"/>
              </a:rPr>
              <a:t>Log4j</a:t>
            </a:r>
            <a:endParaRPr b="1" sz="1200">
              <a:solidFill>
                <a:srgbClr val="2F363D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6742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"/>
            <a:ext cx="914131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9"/>
          <p:cNvSpPr txBox="1"/>
          <p:nvPr>
            <p:ph idx="4294967295" type="title"/>
          </p:nvPr>
        </p:nvSpPr>
        <p:spPr>
          <a:xfrm>
            <a:off x="6849750" y="2402200"/>
            <a:ext cx="1977900" cy="757800"/>
          </a:xfrm>
          <a:prstGeom prst="rect">
            <a:avLst/>
          </a:prstGeom>
          <a:ln cap="flat" cmpd="sng" w="28575">
            <a:solidFill>
              <a:srgbClr val="EED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EEDC00"/>
                </a:solidFill>
                <a:latin typeface="Poppins"/>
                <a:ea typeface="Poppins"/>
                <a:cs typeface="Poppins"/>
                <a:sym typeface="Poppins"/>
              </a:rPr>
              <a:t>Attackers are targeting here</a:t>
            </a:r>
            <a:endParaRPr sz="1700">
              <a:solidFill>
                <a:srgbClr val="EEDC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9" name="Google Shape;239;p39"/>
          <p:cNvSpPr txBox="1"/>
          <p:nvPr>
            <p:ph idx="4294967295" type="title"/>
          </p:nvPr>
        </p:nvSpPr>
        <p:spPr>
          <a:xfrm>
            <a:off x="4154825" y="695625"/>
            <a:ext cx="1214100" cy="485100"/>
          </a:xfrm>
          <a:prstGeom prst="rect">
            <a:avLst/>
          </a:prstGeom>
          <a:solidFill>
            <a:srgbClr val="F3F3F3">
              <a:alpha val="48600"/>
            </a:srgbClr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F363D"/>
                </a:solidFill>
                <a:latin typeface="Poppins"/>
                <a:ea typeface="Poppins"/>
                <a:cs typeface="Poppins"/>
                <a:sym typeface="Poppins"/>
              </a:rPr>
              <a:t>Direct Dependencies</a:t>
            </a:r>
            <a:endParaRPr b="1" sz="1200">
              <a:solidFill>
                <a:srgbClr val="2F363D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0" name="Google Shape;240;p39"/>
          <p:cNvSpPr/>
          <p:nvPr/>
        </p:nvSpPr>
        <p:spPr>
          <a:xfrm>
            <a:off x="6474825" y="779950"/>
            <a:ext cx="323400" cy="40023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38100">
            <a:solidFill>
              <a:srgbClr val="EED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9"/>
          <p:cNvSpPr txBox="1"/>
          <p:nvPr>
            <p:ph idx="4294967295" type="title"/>
          </p:nvPr>
        </p:nvSpPr>
        <p:spPr>
          <a:xfrm>
            <a:off x="3940625" y="2635300"/>
            <a:ext cx="1642500" cy="593700"/>
          </a:xfrm>
          <a:prstGeom prst="rect">
            <a:avLst/>
          </a:prstGeom>
          <a:solidFill>
            <a:srgbClr val="F3F3F3">
              <a:alpha val="48600"/>
            </a:srgbClr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Poppins"/>
                <a:ea typeface="Poppins"/>
                <a:cs typeface="Poppins"/>
                <a:sym typeface="Poppins"/>
              </a:rPr>
              <a:t>Transitive</a:t>
            </a:r>
            <a:endParaRPr b="1" sz="17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Poppins"/>
                <a:ea typeface="Poppins"/>
                <a:cs typeface="Poppins"/>
                <a:sym typeface="Poppins"/>
              </a:rPr>
              <a:t>Dependencies</a:t>
            </a:r>
            <a:endParaRPr b="1" sz="17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2" name="Google Shape;242;p39"/>
          <p:cNvSpPr/>
          <p:nvPr/>
        </p:nvSpPr>
        <p:spPr>
          <a:xfrm rot="-5400000">
            <a:off x="4343525" y="1406200"/>
            <a:ext cx="826200" cy="1632000"/>
          </a:xfrm>
          <a:prstGeom prst="rightBrace">
            <a:avLst>
              <a:gd fmla="val 50000" name="adj1"/>
              <a:gd fmla="val 50414" name="adj2"/>
            </a:avLst>
          </a:prstGeom>
          <a:solidFill>
            <a:srgbClr val="F3F3F3">
              <a:alpha val="48600"/>
            </a:srgbClr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0"/>
          <p:cNvSpPr/>
          <p:nvPr/>
        </p:nvSpPr>
        <p:spPr>
          <a:xfrm>
            <a:off x="2859850" y="29250"/>
            <a:ext cx="6245700" cy="508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8" name="Google Shape;24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6063" y="82500"/>
            <a:ext cx="6053276" cy="4978499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40"/>
          <p:cNvSpPr txBox="1"/>
          <p:nvPr/>
        </p:nvSpPr>
        <p:spPr>
          <a:xfrm>
            <a:off x="158700" y="1280200"/>
            <a:ext cx="8125500" cy="9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Poppins"/>
                <a:ea typeface="Poppins"/>
                <a:cs typeface="Poppins"/>
                <a:sym typeface="Poppins"/>
              </a:rPr>
              <a:t>Number of </a:t>
            </a:r>
            <a:endParaRPr sz="22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Poppins"/>
                <a:ea typeface="Poppins"/>
                <a:cs typeface="Poppins"/>
                <a:sym typeface="Poppins"/>
              </a:rPr>
              <a:t>NPM packages</a:t>
            </a:r>
            <a:endParaRPr sz="22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1"/>
          <p:cNvSpPr/>
          <p:nvPr/>
        </p:nvSpPr>
        <p:spPr>
          <a:xfrm>
            <a:off x="2414188" y="29250"/>
            <a:ext cx="6688200" cy="5085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41"/>
          <p:cNvSpPr txBox="1"/>
          <p:nvPr/>
        </p:nvSpPr>
        <p:spPr>
          <a:xfrm>
            <a:off x="158700" y="1280200"/>
            <a:ext cx="8125500" cy="9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Poppins"/>
                <a:ea typeface="Poppins"/>
                <a:cs typeface="Poppins"/>
                <a:sym typeface="Poppins"/>
              </a:rPr>
              <a:t>Number of </a:t>
            </a:r>
            <a:endParaRPr sz="22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Poppins"/>
                <a:ea typeface="Poppins"/>
                <a:cs typeface="Poppins"/>
                <a:sym typeface="Poppins"/>
              </a:rPr>
              <a:t>NEW packages</a:t>
            </a:r>
            <a:endParaRPr sz="22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56" name="Google Shape;25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4400" y="133788"/>
            <a:ext cx="6527774" cy="4875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2"/>
          <p:cNvSpPr/>
          <p:nvPr/>
        </p:nvSpPr>
        <p:spPr>
          <a:xfrm>
            <a:off x="1829550" y="182100"/>
            <a:ext cx="5484900" cy="477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2" name="Google Shape;26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8826" y="238963"/>
            <a:ext cx="5346350" cy="466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3"/>
          <p:cNvSpPr/>
          <p:nvPr/>
        </p:nvSpPr>
        <p:spPr>
          <a:xfrm>
            <a:off x="1063625" y="214325"/>
            <a:ext cx="7008900" cy="469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8" name="Google Shape;26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6963" y="305538"/>
            <a:ext cx="6850076" cy="453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4"/>
          <p:cNvSpPr txBox="1"/>
          <p:nvPr>
            <p:ph type="ctrTitle"/>
          </p:nvPr>
        </p:nvSpPr>
        <p:spPr>
          <a:xfrm>
            <a:off x="329175" y="512175"/>
            <a:ext cx="6519600" cy="41925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Lesson 3:</a:t>
            </a:r>
            <a:endParaRPr sz="5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Who</a:t>
            </a:r>
            <a:endParaRPr sz="5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250" y="0"/>
            <a:ext cx="750951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4213" y="1785250"/>
            <a:ext cx="2718250" cy="271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8"/>
          <p:cNvSpPr txBox="1"/>
          <p:nvPr>
            <p:ph type="title"/>
          </p:nvPr>
        </p:nvSpPr>
        <p:spPr>
          <a:xfrm>
            <a:off x="329175" y="91575"/>
            <a:ext cx="8477100" cy="960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 World</a:t>
            </a:r>
            <a:endParaRPr/>
          </a:p>
        </p:txBody>
      </p:sp>
      <p:sp>
        <p:nvSpPr>
          <p:cNvPr id="154" name="Google Shape;154;p28"/>
          <p:cNvSpPr txBox="1"/>
          <p:nvPr>
            <p:ph idx="1" type="body"/>
          </p:nvPr>
        </p:nvSpPr>
        <p:spPr>
          <a:xfrm>
            <a:off x="452350" y="2306914"/>
            <a:ext cx="7608900" cy="16749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Paul Novarese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Principal</a:t>
            </a:r>
            <a:r>
              <a:rPr lang="en" sz="2400">
                <a:solidFill>
                  <a:srgbClr val="000000"/>
                </a:solidFill>
              </a:rPr>
              <a:t> Solutions Architect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Anchore, Inc.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github.com/pvnovarese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Fediverse: </a:t>
            </a:r>
            <a:r>
              <a:rPr lang="en" sz="2400">
                <a:solidFill>
                  <a:srgbClr val="000000"/>
                </a:solidFill>
              </a:rPr>
              <a:t>@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pvn@mas.to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</a:endParaRPr>
          </a:p>
        </p:txBody>
      </p:sp>
      <p:cxnSp>
        <p:nvCxnSpPr>
          <p:cNvPr id="155" name="Google Shape;155;p28"/>
          <p:cNvCxnSpPr/>
          <p:nvPr/>
        </p:nvCxnSpPr>
        <p:spPr>
          <a:xfrm flipH="1">
            <a:off x="5075400" y="4180450"/>
            <a:ext cx="1276800" cy="7014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stealth"/>
            <a:tailEnd len="med" w="med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6"/>
          <p:cNvSpPr/>
          <p:nvPr/>
        </p:nvSpPr>
        <p:spPr>
          <a:xfrm>
            <a:off x="4927300" y="2460525"/>
            <a:ext cx="3973500" cy="2202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46"/>
          <p:cNvSpPr/>
          <p:nvPr/>
        </p:nvSpPr>
        <p:spPr>
          <a:xfrm>
            <a:off x="63625" y="1803513"/>
            <a:ext cx="4215000" cy="285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46"/>
          <p:cNvSpPr txBox="1"/>
          <p:nvPr>
            <p:ph type="title"/>
          </p:nvPr>
        </p:nvSpPr>
        <p:spPr>
          <a:xfrm>
            <a:off x="329175" y="91575"/>
            <a:ext cx="8477100" cy="960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Stop thinking about open source like  a vendor</a:t>
            </a:r>
            <a:endParaRPr/>
          </a:p>
        </p:txBody>
      </p:sp>
      <p:sp>
        <p:nvSpPr>
          <p:cNvPr id="286" name="Google Shape;286;p46"/>
          <p:cNvSpPr txBox="1"/>
          <p:nvPr/>
        </p:nvSpPr>
        <p:spPr>
          <a:xfrm>
            <a:off x="97825" y="1215175"/>
            <a:ext cx="4146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This</a:t>
            </a:r>
            <a:endParaRPr sz="3000"/>
          </a:p>
        </p:txBody>
      </p:sp>
      <p:sp>
        <p:nvSpPr>
          <p:cNvPr id="287" name="Google Shape;287;p46"/>
          <p:cNvSpPr txBox="1"/>
          <p:nvPr/>
        </p:nvSpPr>
        <p:spPr>
          <a:xfrm>
            <a:off x="5123650" y="1691100"/>
            <a:ext cx="3580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Not t</a:t>
            </a:r>
            <a:r>
              <a:rPr lang="en" sz="3000"/>
              <a:t>his</a:t>
            </a:r>
            <a:endParaRPr sz="3000"/>
          </a:p>
        </p:txBody>
      </p:sp>
      <p:pic>
        <p:nvPicPr>
          <p:cNvPr id="288" name="Google Shape;28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625" y="1879975"/>
            <a:ext cx="4061005" cy="2706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8250" y="2556025"/>
            <a:ext cx="3831600" cy="2011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7"/>
          <p:cNvSpPr/>
          <p:nvPr/>
        </p:nvSpPr>
        <p:spPr>
          <a:xfrm>
            <a:off x="2994125" y="125400"/>
            <a:ext cx="6149700" cy="4892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5" name="Google Shape;29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3125" y="195575"/>
            <a:ext cx="5991699" cy="4752351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47"/>
          <p:cNvSpPr txBox="1"/>
          <p:nvPr/>
        </p:nvSpPr>
        <p:spPr>
          <a:xfrm>
            <a:off x="158700" y="1280200"/>
            <a:ext cx="8125500" cy="9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Poppins"/>
                <a:ea typeface="Poppins"/>
                <a:cs typeface="Poppins"/>
                <a:sym typeface="Poppins"/>
              </a:rPr>
              <a:t>Number of </a:t>
            </a:r>
            <a:endParaRPr sz="22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Poppins"/>
                <a:ea typeface="Poppins"/>
                <a:cs typeface="Poppins"/>
                <a:sym typeface="Poppins"/>
              </a:rPr>
              <a:t>Maintainers</a:t>
            </a:r>
            <a:endParaRPr sz="22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7" name="Google Shape;297;p47"/>
          <p:cNvSpPr/>
          <p:nvPr/>
        </p:nvSpPr>
        <p:spPr>
          <a:xfrm rot="1196453">
            <a:off x="3693442" y="397555"/>
            <a:ext cx="1147924" cy="500132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47"/>
          <p:cNvSpPr txBox="1"/>
          <p:nvPr/>
        </p:nvSpPr>
        <p:spPr>
          <a:xfrm>
            <a:off x="4892300" y="502800"/>
            <a:ext cx="3844200" cy="9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THIS IS NOT</a:t>
            </a:r>
            <a:endParaRPr sz="220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THE AXIS!</a:t>
            </a:r>
            <a:endParaRPr sz="2200">
              <a:solidFill>
                <a:srgbClr val="FF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8"/>
          <p:cNvSpPr txBox="1"/>
          <p:nvPr>
            <p:ph type="ctrTitle"/>
          </p:nvPr>
        </p:nvSpPr>
        <p:spPr>
          <a:xfrm>
            <a:off x="329175" y="512175"/>
            <a:ext cx="6519600" cy="41925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Lesson 3:</a:t>
            </a:r>
            <a:endParaRPr sz="5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How</a:t>
            </a:r>
            <a:endParaRPr sz="52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9"/>
          <p:cNvSpPr/>
          <p:nvPr/>
        </p:nvSpPr>
        <p:spPr>
          <a:xfrm>
            <a:off x="1266300" y="45450"/>
            <a:ext cx="6611400" cy="5052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9" name="Google Shape;30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9198" y="110416"/>
            <a:ext cx="6445627" cy="4922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0"/>
          <p:cNvSpPr/>
          <p:nvPr/>
        </p:nvSpPr>
        <p:spPr>
          <a:xfrm>
            <a:off x="1093800" y="117600"/>
            <a:ext cx="6956400" cy="4908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5" name="Google Shape;31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9413" y="282388"/>
            <a:ext cx="6765175" cy="4578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1"/>
          <p:cNvSpPr/>
          <p:nvPr/>
        </p:nvSpPr>
        <p:spPr>
          <a:xfrm>
            <a:off x="-32050" y="0"/>
            <a:ext cx="9176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1" name="Google Shape;32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837" y="131559"/>
            <a:ext cx="8900326" cy="48803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2"/>
          <p:cNvSpPr txBox="1"/>
          <p:nvPr>
            <p:ph type="ctrTitle"/>
          </p:nvPr>
        </p:nvSpPr>
        <p:spPr>
          <a:xfrm>
            <a:off x="329175" y="512175"/>
            <a:ext cx="6519600" cy="41925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Recap, Notes, &amp;c.</a:t>
            </a:r>
            <a:endParaRPr sz="52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3"/>
          <p:cNvSpPr txBox="1"/>
          <p:nvPr>
            <p:ph type="title"/>
          </p:nvPr>
        </p:nvSpPr>
        <p:spPr>
          <a:xfrm>
            <a:off x="329175" y="91575"/>
            <a:ext cx="8477100" cy="960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</a:t>
            </a:r>
            <a:endParaRPr/>
          </a:p>
        </p:txBody>
      </p:sp>
      <p:sp>
        <p:nvSpPr>
          <p:cNvPr id="332" name="Google Shape;332;p53"/>
          <p:cNvSpPr txBox="1"/>
          <p:nvPr/>
        </p:nvSpPr>
        <p:spPr>
          <a:xfrm>
            <a:off x="1311375" y="1464225"/>
            <a:ext cx="6959400" cy="293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746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25563"/>
              </a:buClr>
              <a:buSzPts val="2300"/>
              <a:buFont typeface="Poppins"/>
              <a:buChar char="●"/>
            </a:pPr>
            <a:r>
              <a:rPr lang="en" sz="2300">
                <a:solidFill>
                  <a:srgbClr val="425563"/>
                </a:solidFill>
                <a:latin typeface="Poppins"/>
                <a:ea typeface="Poppins"/>
                <a:cs typeface="Poppins"/>
                <a:sym typeface="Poppins"/>
              </a:rPr>
              <a:t>Log4Shell is radioactive and immortal</a:t>
            </a:r>
            <a:endParaRPr sz="2300">
              <a:solidFill>
                <a:srgbClr val="42556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25563"/>
              </a:buClr>
              <a:buSzPts val="2300"/>
              <a:buFont typeface="Poppins"/>
              <a:buChar char="●"/>
            </a:pPr>
            <a:r>
              <a:rPr lang="en" sz="2300">
                <a:solidFill>
                  <a:srgbClr val="425563"/>
                </a:solidFill>
                <a:latin typeface="Poppins"/>
                <a:ea typeface="Poppins"/>
                <a:cs typeface="Poppins"/>
                <a:sym typeface="Poppins"/>
              </a:rPr>
              <a:t>How software gets made has changed</a:t>
            </a:r>
            <a:endParaRPr sz="2300">
              <a:solidFill>
                <a:srgbClr val="42556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25563"/>
              </a:buClr>
              <a:buSzPts val="2300"/>
              <a:buFont typeface="Poppins"/>
              <a:buChar char="●"/>
            </a:pPr>
            <a:r>
              <a:rPr lang="en" sz="2300">
                <a:solidFill>
                  <a:srgbClr val="425563"/>
                </a:solidFill>
                <a:latin typeface="Poppins"/>
                <a:ea typeface="Poppins"/>
                <a:cs typeface="Poppins"/>
                <a:sym typeface="Poppins"/>
              </a:rPr>
              <a:t>We don’t know what’s in our software</a:t>
            </a:r>
            <a:endParaRPr sz="2300">
              <a:solidFill>
                <a:srgbClr val="42556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25563"/>
              </a:buClr>
              <a:buSzPts val="2300"/>
              <a:buFont typeface="Poppins"/>
              <a:buChar char="●"/>
            </a:pPr>
            <a:r>
              <a:rPr lang="en" sz="2300">
                <a:solidFill>
                  <a:srgbClr val="425563"/>
                </a:solidFill>
                <a:latin typeface="Poppins"/>
                <a:ea typeface="Poppins"/>
                <a:cs typeface="Poppins"/>
                <a:sym typeface="Poppins"/>
              </a:rPr>
              <a:t>We don’t know who is supplying it</a:t>
            </a:r>
            <a:endParaRPr sz="2300">
              <a:solidFill>
                <a:srgbClr val="42556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25563"/>
              </a:buClr>
              <a:buSzPts val="2300"/>
              <a:buFont typeface="Poppins"/>
              <a:buChar char="●"/>
            </a:pPr>
            <a:r>
              <a:rPr lang="en" sz="2300">
                <a:solidFill>
                  <a:srgbClr val="425563"/>
                </a:solidFill>
                <a:latin typeface="Poppins"/>
                <a:ea typeface="Poppins"/>
                <a:cs typeface="Poppins"/>
                <a:sym typeface="Poppins"/>
              </a:rPr>
              <a:t>We have to change how we evaluate it</a:t>
            </a:r>
            <a:endParaRPr sz="2300">
              <a:solidFill>
                <a:srgbClr val="42556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25563"/>
              </a:buClr>
              <a:buSzPts val="2300"/>
              <a:buFont typeface="Poppins"/>
              <a:buChar char="●"/>
            </a:pPr>
            <a:r>
              <a:rPr lang="en" sz="2300">
                <a:solidFill>
                  <a:srgbClr val="425563"/>
                </a:solidFill>
                <a:latin typeface="Poppins"/>
                <a:ea typeface="Poppins"/>
                <a:cs typeface="Poppins"/>
                <a:sym typeface="Poppins"/>
              </a:rPr>
              <a:t>GitHub is uniquely positioned </a:t>
            </a:r>
            <a:endParaRPr sz="2300">
              <a:solidFill>
                <a:srgbClr val="42556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746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25563"/>
              </a:buClr>
              <a:buSzPts val="2300"/>
              <a:buFont typeface="Poppins"/>
              <a:buChar char="●"/>
            </a:pPr>
            <a:r>
              <a:rPr lang="en" sz="2300">
                <a:solidFill>
                  <a:srgbClr val="425563"/>
                </a:solidFill>
                <a:latin typeface="Poppins"/>
                <a:ea typeface="Poppins"/>
                <a:cs typeface="Poppins"/>
                <a:sym typeface="Poppins"/>
              </a:rPr>
              <a:t>Think about risk in the general case</a:t>
            </a:r>
            <a:endParaRPr sz="2300">
              <a:solidFill>
                <a:srgbClr val="42556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4"/>
          <p:cNvSpPr txBox="1"/>
          <p:nvPr/>
        </p:nvSpPr>
        <p:spPr>
          <a:xfrm>
            <a:off x="801700" y="1781900"/>
            <a:ext cx="3729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 u="sng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https://github.com/anchore/syft</a:t>
            </a:r>
            <a:endParaRPr b="1" sz="1500" u="sng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8" name="Google Shape;338;p54"/>
          <p:cNvSpPr txBox="1"/>
          <p:nvPr/>
        </p:nvSpPr>
        <p:spPr>
          <a:xfrm>
            <a:off x="4764100" y="1781900"/>
            <a:ext cx="3729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 u="sng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https://github.com/anchore/grype</a:t>
            </a:r>
            <a:endParaRPr b="1" sz="1500" u="sng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9" name="Google Shape;339;p54"/>
          <p:cNvSpPr txBox="1"/>
          <p:nvPr/>
        </p:nvSpPr>
        <p:spPr>
          <a:xfrm>
            <a:off x="1424725" y="1272575"/>
            <a:ext cx="2324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Download Syft</a:t>
            </a:r>
            <a:endParaRPr b="1"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0" name="Google Shape;340;p54"/>
          <p:cNvSpPr txBox="1"/>
          <p:nvPr/>
        </p:nvSpPr>
        <p:spPr>
          <a:xfrm>
            <a:off x="5387125" y="1272575"/>
            <a:ext cx="2324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Download Grype</a:t>
            </a:r>
            <a:endParaRPr b="1"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1" name="Google Shape;341;p54"/>
          <p:cNvSpPr txBox="1"/>
          <p:nvPr/>
        </p:nvSpPr>
        <p:spPr>
          <a:xfrm>
            <a:off x="1096050" y="2473625"/>
            <a:ext cx="6951900" cy="25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Let us know if you like it by giving us a star on GitHub</a:t>
            </a:r>
            <a:endParaRPr sz="16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Get an invite to our open source community Slack at  </a:t>
            </a:r>
            <a:r>
              <a:rPr lang="en" sz="1600" u="sng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https://anchore.com/slack/</a:t>
            </a:r>
            <a:endParaRPr sz="1600" u="sng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 u="sng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These slides and lab examples archived here:</a:t>
            </a:r>
            <a:endParaRPr sz="16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 u="sng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https://github.com/pvnovarese/2023-09-lessons-of-log4shell</a:t>
            </a:r>
            <a:endParaRPr sz="1600" u="sng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2" name="Google Shape;342;p54"/>
          <p:cNvSpPr txBox="1"/>
          <p:nvPr/>
        </p:nvSpPr>
        <p:spPr>
          <a:xfrm>
            <a:off x="3275700" y="626075"/>
            <a:ext cx="225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Q&amp;A</a:t>
            </a:r>
            <a:endParaRPr sz="300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5"/>
          <p:cNvSpPr txBox="1"/>
          <p:nvPr>
            <p:ph type="title"/>
          </p:nvPr>
        </p:nvSpPr>
        <p:spPr>
          <a:xfrm>
            <a:off x="329175" y="91575"/>
            <a:ext cx="8477100" cy="960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Footnotes </a:t>
            </a:r>
            <a:endParaRPr/>
          </a:p>
        </p:txBody>
      </p:sp>
      <p:sp>
        <p:nvSpPr>
          <p:cNvPr id="348" name="Google Shape;348;p55"/>
          <p:cNvSpPr txBox="1"/>
          <p:nvPr>
            <p:ph idx="1" type="body"/>
          </p:nvPr>
        </p:nvSpPr>
        <p:spPr>
          <a:xfrm>
            <a:off x="452300" y="1283975"/>
            <a:ext cx="8080800" cy="32379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Slide 6 (Log4Shell will still be causing problems a decade from now):</a:t>
            </a:r>
            <a:b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700" u="sng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https://www.zdnet.com/article/log4j-flaw-why-it-will-still-be-causing-problems-a-decade-from-now/</a:t>
            </a: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7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Slide 6 (40% of Log4j downloads still vulnerable):</a:t>
            </a:r>
            <a:b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700" u="sng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https://securityintelligence.com/articles/log4j-downloads-vulnerable/</a:t>
            </a: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7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Slide 10 (possible origin of the iceberg):</a:t>
            </a:r>
            <a:b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7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5"/>
              </a:rPr>
              <a:t>https://www.slideshare.net/loriayre/open-source-library-system-software-free-is-just-the-tip-of-the-iceberg</a:t>
            </a: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7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Slides 12,13, 22 (Open Source is Bigger Than You Can Imagine):</a:t>
            </a:r>
            <a:b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700" u="sng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https://anchore.com/blog/open-source-is-bigger-than-you-imagine/</a:t>
            </a: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7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Slide 14 (log4j survey etc):</a:t>
            </a:r>
            <a:b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700" u="sng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https://anchore.com/log4j/</a:t>
            </a: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7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Slide 18:</a:t>
            </a:r>
            <a:b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700" u="sng">
                <a:solidFill>
                  <a:srgbClr val="2200CC"/>
                </a:solidFill>
                <a:latin typeface="Poppins"/>
                <a:ea typeface="Poppins"/>
                <a:cs typeface="Poppins"/>
                <a:sym typeface="Poppi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https://twitter.com/CubicleApril/status/1469825942684160004</a:t>
            </a:r>
            <a:b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700" u="sng">
                <a:solidFill>
                  <a:srgbClr val="2200CC"/>
                </a:solidFill>
                <a:latin typeface="Poppins"/>
                <a:ea typeface="Poppins"/>
                <a:cs typeface="Poppins"/>
                <a:sym typeface="Poppins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https://www.linkedin.com/posts/novarese_log4j-log4shell-activity-6876206319238463488-8bEA</a:t>
            </a:r>
            <a:endParaRPr sz="7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/>
              <a:t>Slide 26:</a:t>
            </a:r>
            <a:br>
              <a:rPr lang="en" sz="700"/>
            </a:br>
            <a:r>
              <a:rPr lang="en" sz="700" u="sng">
                <a:solidFill>
                  <a:schemeClr val="hlink"/>
                </a:solidFill>
                <a:hlinkClick r:id="rId10"/>
              </a:rPr>
              <a:t>https://twitter.com/bagder/status/1484672924036616195</a:t>
            </a:r>
            <a:r>
              <a:rPr lang="en" sz="700"/>
              <a:t> </a:t>
            </a:r>
            <a:br>
              <a:rPr lang="en" sz="700"/>
            </a:br>
            <a:r>
              <a:rPr lang="en" sz="700" u="sng">
                <a:solidFill>
                  <a:schemeClr val="hlink"/>
                </a:solidFill>
                <a:hlinkClick r:id="rId11"/>
              </a:rPr>
              <a:t>https://lists.haxx.se/pipermail/daniel/2023-September/000032.html</a:t>
            </a:r>
            <a:r>
              <a:rPr lang="en" sz="700"/>
              <a:t> </a:t>
            </a:r>
            <a:endParaRPr sz="7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/>
          <p:nvPr>
            <p:ph type="title"/>
          </p:nvPr>
        </p:nvSpPr>
        <p:spPr>
          <a:xfrm>
            <a:off x="329175" y="91575"/>
            <a:ext cx="8477100" cy="960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61" name="Google Shape;161;p29"/>
          <p:cNvSpPr/>
          <p:nvPr/>
        </p:nvSpPr>
        <p:spPr>
          <a:xfrm>
            <a:off x="457176" y="1431061"/>
            <a:ext cx="698100" cy="69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Lato"/>
              <a:buNone/>
            </a:pPr>
            <a:r>
              <a:rPr i="0" lang="en" sz="1300" u="none" cap="none" strike="noStrik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0</a:t>
            </a:r>
            <a:r>
              <a:rPr lang="en" sz="13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0</a:t>
            </a:r>
            <a:endParaRPr sz="130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62" name="Google Shape;162;p29"/>
          <p:cNvSpPr/>
          <p:nvPr/>
        </p:nvSpPr>
        <p:spPr>
          <a:xfrm>
            <a:off x="457176" y="2293848"/>
            <a:ext cx="698100" cy="698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Lato"/>
              <a:buNone/>
            </a:pPr>
            <a:r>
              <a:rPr i="0" lang="en" sz="1300" u="none" cap="none" strike="noStrik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0</a:t>
            </a:r>
            <a:r>
              <a:rPr lang="en" sz="13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1</a:t>
            </a:r>
            <a:endParaRPr sz="130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63" name="Google Shape;163;p29"/>
          <p:cNvSpPr/>
          <p:nvPr/>
        </p:nvSpPr>
        <p:spPr>
          <a:xfrm>
            <a:off x="457176" y="3157263"/>
            <a:ext cx="698100" cy="698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Lato"/>
              <a:buNone/>
            </a:pPr>
            <a:r>
              <a:rPr i="0" lang="en" sz="1300" u="none" cap="none" strike="noStrik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0</a:t>
            </a:r>
            <a:r>
              <a:rPr lang="en" sz="13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2</a:t>
            </a:r>
            <a:endParaRPr sz="130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64" name="Google Shape;164;p29"/>
          <p:cNvSpPr txBox="1"/>
          <p:nvPr/>
        </p:nvSpPr>
        <p:spPr>
          <a:xfrm>
            <a:off x="1311375" y="1464225"/>
            <a:ext cx="6959400" cy="63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91969B"/>
              </a:buClr>
              <a:buSzPts val="700"/>
              <a:buFont typeface="Lato"/>
              <a:buNone/>
            </a:pPr>
            <a:r>
              <a:rPr lang="en" sz="2000">
                <a:solidFill>
                  <a:srgbClr val="425563"/>
                </a:solidFill>
                <a:latin typeface="Poppins"/>
                <a:ea typeface="Poppins"/>
                <a:cs typeface="Poppins"/>
                <a:sym typeface="Poppins"/>
              </a:rPr>
              <a:t>The Silver Bullet</a:t>
            </a:r>
            <a:endParaRPr sz="2000">
              <a:solidFill>
                <a:srgbClr val="42556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5" name="Google Shape;165;p29"/>
          <p:cNvSpPr txBox="1"/>
          <p:nvPr/>
        </p:nvSpPr>
        <p:spPr>
          <a:xfrm>
            <a:off x="1311375" y="2327045"/>
            <a:ext cx="6209400" cy="63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91969B"/>
              </a:buClr>
              <a:buSzPts val="700"/>
              <a:buFont typeface="Lato"/>
              <a:buNone/>
            </a:pPr>
            <a:r>
              <a:rPr lang="en" sz="2000">
                <a:solidFill>
                  <a:srgbClr val="425563"/>
                </a:solidFill>
                <a:latin typeface="Poppins"/>
                <a:ea typeface="Poppins"/>
                <a:cs typeface="Poppins"/>
                <a:sym typeface="Poppins"/>
              </a:rPr>
              <a:t>Lesson 1</a:t>
            </a:r>
            <a:endParaRPr sz="2000">
              <a:solidFill>
                <a:srgbClr val="42556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6" name="Google Shape;166;p29"/>
          <p:cNvSpPr txBox="1"/>
          <p:nvPr/>
        </p:nvSpPr>
        <p:spPr>
          <a:xfrm>
            <a:off x="1311375" y="3190461"/>
            <a:ext cx="6067800" cy="63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91969B"/>
              </a:buClr>
              <a:buSzPts val="700"/>
              <a:buFont typeface="Lato"/>
              <a:buNone/>
            </a:pPr>
            <a:r>
              <a:rPr lang="en" sz="2000">
                <a:solidFill>
                  <a:srgbClr val="425563"/>
                </a:solidFill>
                <a:latin typeface="Poppins"/>
                <a:ea typeface="Poppins"/>
                <a:cs typeface="Poppins"/>
                <a:sym typeface="Poppins"/>
              </a:rPr>
              <a:t>Lesson 2</a:t>
            </a:r>
            <a:endParaRPr sz="2000">
              <a:solidFill>
                <a:srgbClr val="42556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7" name="Google Shape;167;p29"/>
          <p:cNvSpPr/>
          <p:nvPr/>
        </p:nvSpPr>
        <p:spPr>
          <a:xfrm>
            <a:off x="457176" y="4004798"/>
            <a:ext cx="698104" cy="69833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Lato"/>
              <a:buNone/>
            </a:pPr>
            <a:r>
              <a:rPr i="0" lang="en" sz="1300" u="none" cap="none" strike="noStrik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0</a:t>
            </a:r>
            <a:r>
              <a:rPr lang="en" sz="130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3</a:t>
            </a:r>
            <a:endParaRPr sz="1300"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68" name="Google Shape;168;p29"/>
          <p:cNvSpPr txBox="1"/>
          <p:nvPr/>
        </p:nvSpPr>
        <p:spPr>
          <a:xfrm>
            <a:off x="1311375" y="4037963"/>
            <a:ext cx="6594804" cy="6320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91969B"/>
              </a:buClr>
              <a:buSzPts val="700"/>
              <a:buFont typeface="Lato"/>
              <a:buNone/>
            </a:pPr>
            <a:r>
              <a:rPr lang="en" sz="2000">
                <a:solidFill>
                  <a:srgbClr val="425563"/>
                </a:solidFill>
                <a:latin typeface="Poppins"/>
                <a:ea typeface="Poppins"/>
                <a:cs typeface="Poppins"/>
                <a:sym typeface="Poppins"/>
              </a:rPr>
              <a:t>Lesson 3</a:t>
            </a:r>
            <a:endParaRPr sz="2000">
              <a:solidFill>
                <a:srgbClr val="42556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6"/>
          <p:cNvSpPr txBox="1"/>
          <p:nvPr>
            <p:ph type="title"/>
          </p:nvPr>
        </p:nvSpPr>
        <p:spPr>
          <a:xfrm>
            <a:off x="329175" y="91575"/>
            <a:ext cx="8477100" cy="960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Reading List</a:t>
            </a:r>
            <a:endParaRPr/>
          </a:p>
        </p:txBody>
      </p:sp>
      <p:sp>
        <p:nvSpPr>
          <p:cNvPr id="354" name="Google Shape;354;p56"/>
          <p:cNvSpPr txBox="1"/>
          <p:nvPr>
            <p:ph idx="1" type="body"/>
          </p:nvPr>
        </p:nvSpPr>
        <p:spPr>
          <a:xfrm>
            <a:off x="452300" y="1283975"/>
            <a:ext cx="4056600" cy="32379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GitHub Advisory Database:</a:t>
            </a:r>
            <a:b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700" u="sng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https://github.com/advisories</a:t>
            </a: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7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GitHub Insights:</a:t>
            </a:r>
            <a:b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700" u="sng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https://docs.github.com/en/issues/planning-and-tracking-with-projects/viewing-insights-from-your-project/about-insights-for-projects</a:t>
            </a: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  <a:endParaRPr sz="7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CVEs CWEs CVSS and It's Discontents</a:t>
            </a:r>
            <a:b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700" u="sng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https://www.linkedin.com/pulse/cves-cwes-cvss-its-discontents-sherif-mansour</a:t>
            </a: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7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Open Source Security Podcast Episode 392 – Curl and the calamity of CVE</a:t>
            </a:r>
            <a:b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700" u="sng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https://opensourcesecurity.io/2023/09/10/episode-392-curl-and-the-calamity-of-cve/</a:t>
            </a: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7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 am not a Supplier:</a:t>
            </a:r>
            <a:b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7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7"/>
              </a:rPr>
              <a:t>https://www.softwaremaxims.com/blog/not-a-supplier</a:t>
            </a: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b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7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8"/>
              </a:rPr>
              <a:t>https://opensourcesecuritypodcast.libsyn.com/episode-365-i-am-not-your-supplier-with-thomas-depierre</a:t>
            </a: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7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Shedding Light on CVSS Scoring Inconsistencies</a:t>
            </a:r>
            <a:b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700" u="sng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https://arxiv.org/abs/2308.15259</a:t>
            </a: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7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700"/>
          </a:p>
        </p:txBody>
      </p:sp>
      <p:sp>
        <p:nvSpPr>
          <p:cNvPr id="355" name="Google Shape;355;p56"/>
          <p:cNvSpPr txBox="1"/>
          <p:nvPr>
            <p:ph idx="2" type="body"/>
          </p:nvPr>
        </p:nvSpPr>
        <p:spPr>
          <a:xfrm>
            <a:off x="4607925" y="1283975"/>
            <a:ext cx="4056600" cy="32379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My previous DevOpsDays 2022 talk (Learn From Log4Shell):</a:t>
            </a:r>
            <a:b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700" u="sng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https://www.youtube.com/watch?v=PlNtIL_oN0k</a:t>
            </a: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b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700" u="sng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https://github.com/pvnovarese/2022-devopsdays</a:t>
            </a: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7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Probably Don’t Rely on EPSS Yet</a:t>
            </a:r>
            <a:b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7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12"/>
              </a:rPr>
              <a:t>https://insights.sei.cmu.edu/blog/probably-dont-rely-on-epss-yet/</a:t>
            </a: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7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CVE-2020-19909 is everything that is wrong with CVEs</a:t>
            </a:r>
            <a:b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7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13"/>
              </a:rPr>
              <a:t>https://daniel.haxx.se/blog/2023/08/26/cve-2020-19909-is-everything-that-is-wrong-with-cves/</a:t>
            </a: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7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CISA Known Exploited Vulnerability Catalog</a:t>
            </a:r>
            <a:b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7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14"/>
              </a:rPr>
              <a:t>https://www.cisa.gov/known-exploited-vulnerabilities-catalog</a:t>
            </a: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7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Exploit Prediction Scoring System</a:t>
            </a:r>
            <a:b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7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15"/>
              </a:rPr>
              <a:t>https://www.first.org/epss/</a:t>
            </a: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7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Do SBOMS Need VEX?</a:t>
            </a:r>
            <a:b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 sz="7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16"/>
              </a:rPr>
              <a:t>https://www.linkedin.com/posts/aph10_sbom-softwaresupplychainsecurity-vex-activity-7108017924384137216-VARV/</a:t>
            </a:r>
            <a:r>
              <a:rPr lang="en" sz="7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7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1200"/>
              </a:spcBef>
              <a:spcAft>
                <a:spcPts val="600"/>
              </a:spcAft>
              <a:buNone/>
            </a:pPr>
            <a:r>
              <a:t/>
            </a:r>
            <a:endParaRPr sz="7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7"/>
          <p:cNvSpPr txBox="1"/>
          <p:nvPr>
            <p:ph type="title"/>
          </p:nvPr>
        </p:nvSpPr>
        <p:spPr>
          <a:xfrm>
            <a:off x="329175" y="91575"/>
            <a:ext cx="8477100" cy="960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Log4Shell </a:t>
            </a:r>
            <a:r>
              <a:rPr lang="en">
                <a:solidFill>
                  <a:schemeClr val="lt1"/>
                </a:solidFill>
              </a:rPr>
              <a:t>Reading List</a:t>
            </a:r>
            <a:endParaRPr/>
          </a:p>
        </p:txBody>
      </p:sp>
      <p:sp>
        <p:nvSpPr>
          <p:cNvPr id="361" name="Google Shape;361;p57"/>
          <p:cNvSpPr txBox="1"/>
          <p:nvPr/>
        </p:nvSpPr>
        <p:spPr>
          <a:xfrm>
            <a:off x="329175" y="1334825"/>
            <a:ext cx="8004300" cy="30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Dealing with log4shell (detection, mitigation, workarounds): </a:t>
            </a:r>
            <a:r>
              <a:rPr lang="en" sz="1000" u="sng">
                <a:solidFill>
                  <a:schemeClr val="hlink"/>
                </a:solidFill>
                <a:hlinkClick r:id="rId3"/>
              </a:rPr>
              <a:t>https://cloudsecurityalliance.org/blog/2021/12/14/dealing-with-log4shell-aka-cve-2021-44228-aka-the-log4j-version-2/</a:t>
            </a:r>
            <a:r>
              <a:rPr lang="en" sz="1000"/>
              <a:t> 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Keeping up with log4shell (post mortem)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https://cloudsecurityalliance.org/blog/2021/12/16/keeping-up-with-log4shell-aka-cve-2021-44228-aka-the-log4j-version-2/</a:t>
            </a:r>
            <a:r>
              <a:rPr lang="en" sz="1000"/>
              <a:t> 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Mysterious tweet hinting at the exploit: </a:t>
            </a:r>
            <a:br>
              <a:rPr lang="en" sz="1000"/>
            </a:br>
            <a:r>
              <a:rPr lang="en" sz="1000" u="sng">
                <a:solidFill>
                  <a:schemeClr val="hlink"/>
                </a:solidFill>
                <a:hlinkClick r:id="rId5"/>
              </a:rPr>
              <a:t>https://twitter.com/sirifu4k1/status/1468951859381485573</a:t>
            </a:r>
            <a:r>
              <a:rPr lang="en" sz="1000"/>
              <a:t> 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Another mysterious tweet: </a:t>
            </a:r>
            <a:br>
              <a:rPr lang="en" sz="1000"/>
            </a:br>
            <a:r>
              <a:rPr lang="en" sz="1000" u="sng">
                <a:solidFill>
                  <a:schemeClr val="hlink"/>
                </a:solidFill>
                <a:hlinkClick r:id="rId6"/>
              </a:rPr>
              <a:t>https://twitter.com/CattusGlavo/status/1469010118163374089</a:t>
            </a:r>
            <a:r>
              <a:rPr lang="en" sz="1000"/>
              <a:t> 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/>
              <a:t>“THE” pull request:</a:t>
            </a:r>
            <a:br>
              <a:rPr lang="en" sz="1000"/>
            </a:br>
            <a:r>
              <a:rPr lang="en" sz="1000" u="sng">
                <a:solidFill>
                  <a:schemeClr val="hlink"/>
                </a:solidFill>
                <a:hlinkClick r:id="rId7"/>
              </a:rPr>
              <a:t>https://github.com/apache/logging-log4j2/pull/608</a:t>
            </a:r>
            <a:r>
              <a:rPr lang="en" sz="1000"/>
              <a:t> 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000"/>
              <a:t>Cloudflare digs for evidence of pre-disclosure exploits in the wild: </a:t>
            </a:r>
            <a:br>
              <a:rPr lang="en" sz="1000"/>
            </a:br>
            <a:r>
              <a:rPr lang="en" sz="1000" u="sng">
                <a:solidFill>
                  <a:schemeClr val="hlink"/>
                </a:solidFill>
                <a:hlinkClick r:id="rId8"/>
              </a:rPr>
              <a:t>https://twitter.com/eastdakota/status/1469800951351427073</a:t>
            </a:r>
            <a:r>
              <a:rPr lang="en" sz="1000"/>
              <a:t> </a:t>
            </a:r>
            <a:endParaRPr sz="10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8"/>
          <p:cNvSpPr txBox="1"/>
          <p:nvPr>
            <p:ph idx="4294967295" type="title"/>
          </p:nvPr>
        </p:nvSpPr>
        <p:spPr>
          <a:xfrm>
            <a:off x="329184" y="936925"/>
            <a:ext cx="6193500" cy="186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Appendix A</a:t>
            </a:r>
            <a:endParaRPr sz="5200"/>
          </a:p>
        </p:txBody>
      </p:sp>
      <p:sp>
        <p:nvSpPr>
          <p:cNvPr id="367" name="Google Shape;367;p58"/>
          <p:cNvSpPr txBox="1"/>
          <p:nvPr>
            <p:ph idx="1" type="subTitle"/>
          </p:nvPr>
        </p:nvSpPr>
        <p:spPr>
          <a:xfrm>
            <a:off x="329184" y="2797175"/>
            <a:ext cx="5481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Bonus Slides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12338"/>
            <a:ext cx="3657601" cy="2718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6402" y="1210463"/>
            <a:ext cx="3657601" cy="27225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4" name="Google Shape;374;p59"/>
          <p:cNvCxnSpPr>
            <a:stCxn id="372" idx="3"/>
            <a:endCxn id="373" idx="1"/>
          </p:cNvCxnSpPr>
          <p:nvPr/>
        </p:nvCxnSpPr>
        <p:spPr>
          <a:xfrm>
            <a:off x="3657601" y="2571746"/>
            <a:ext cx="1828800" cy="0"/>
          </a:xfrm>
          <a:prstGeom prst="straightConnector1">
            <a:avLst/>
          </a:prstGeom>
          <a:noFill/>
          <a:ln cap="flat" cmpd="sng" w="15240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5" name="Google Shape;375;p59"/>
          <p:cNvSpPr txBox="1"/>
          <p:nvPr>
            <p:ph type="title"/>
          </p:nvPr>
        </p:nvSpPr>
        <p:spPr>
          <a:xfrm>
            <a:off x="329175" y="91575"/>
            <a:ext cx="8477100" cy="960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Quick Aside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60"/>
          <p:cNvSpPr/>
          <p:nvPr/>
        </p:nvSpPr>
        <p:spPr>
          <a:xfrm>
            <a:off x="1701000" y="0"/>
            <a:ext cx="574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1" name="Google Shape;381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3750" y="108587"/>
            <a:ext cx="5500900" cy="492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/>
          <p:nvPr/>
        </p:nvSpPr>
        <p:spPr>
          <a:xfrm>
            <a:off x="220950" y="74100"/>
            <a:ext cx="8590200" cy="4995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950" y="194025"/>
            <a:ext cx="8342202" cy="4692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>
            <p:ph type="ctrTitle"/>
          </p:nvPr>
        </p:nvSpPr>
        <p:spPr>
          <a:xfrm>
            <a:off x="329175" y="512175"/>
            <a:ext cx="7218300" cy="41925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Lesson 1:</a:t>
            </a:r>
            <a:endParaRPr sz="5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When</a:t>
            </a:r>
            <a:endParaRPr sz="5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43496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2"/>
          <p:cNvSpPr txBox="1"/>
          <p:nvPr/>
        </p:nvSpPr>
        <p:spPr>
          <a:xfrm>
            <a:off x="265300" y="327000"/>
            <a:ext cx="6170100" cy="16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rPr>
              <a:t>Fukishima Daiichi</a:t>
            </a:r>
            <a:endParaRPr b="1" sz="3000">
              <a:solidFill>
                <a:srgbClr val="F3F3F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rPr>
              <a:t>Incident: 2011</a:t>
            </a:r>
            <a:endParaRPr b="1" sz="3000">
              <a:solidFill>
                <a:srgbClr val="F3F3F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rPr>
              <a:t>Cleanup: at LEAST thirty years</a:t>
            </a:r>
            <a:endParaRPr b="1" sz="3000">
              <a:solidFill>
                <a:srgbClr val="F3F3F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906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3"/>
          <p:cNvSpPr txBox="1"/>
          <p:nvPr/>
        </p:nvSpPr>
        <p:spPr>
          <a:xfrm>
            <a:off x="314675" y="3109725"/>
            <a:ext cx="5701200" cy="160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rPr>
              <a:t>Chernobyl</a:t>
            </a:r>
            <a:endParaRPr b="1" sz="3000">
              <a:solidFill>
                <a:srgbClr val="F3F3F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rPr>
              <a:t>Incident: 1986</a:t>
            </a:r>
            <a:endParaRPr b="1" sz="3000">
              <a:solidFill>
                <a:srgbClr val="F3F3F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rPr>
              <a:t>Cleanup: at LEAST until 2065</a:t>
            </a:r>
            <a:endParaRPr b="1" sz="3000">
              <a:solidFill>
                <a:srgbClr val="F3F3F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24115" y="73987"/>
            <a:ext cx="18163376" cy="4995526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4"/>
          <p:cNvSpPr/>
          <p:nvPr/>
        </p:nvSpPr>
        <p:spPr>
          <a:xfrm>
            <a:off x="158300" y="53300"/>
            <a:ext cx="5130000" cy="3449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8" name="Google Shape;19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550" y="147975"/>
            <a:ext cx="5005501" cy="326035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4"/>
          <p:cNvSpPr/>
          <p:nvPr/>
        </p:nvSpPr>
        <p:spPr>
          <a:xfrm>
            <a:off x="3795800" y="1161188"/>
            <a:ext cx="5245500" cy="1917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53550" y="1237001"/>
            <a:ext cx="5130001" cy="1765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4"/>
          <p:cNvSpPr/>
          <p:nvPr/>
        </p:nvSpPr>
        <p:spPr>
          <a:xfrm>
            <a:off x="399625" y="2643100"/>
            <a:ext cx="6924000" cy="176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2" name="Google Shape;202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5575" y="2743049"/>
            <a:ext cx="6752099" cy="156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"/>
          <p:cNvSpPr/>
          <p:nvPr/>
        </p:nvSpPr>
        <p:spPr>
          <a:xfrm>
            <a:off x="524100" y="74113"/>
            <a:ext cx="8095800" cy="4995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8" name="Google Shape;20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338" y="186363"/>
            <a:ext cx="7951325" cy="477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nchore">
  <a:themeElements>
    <a:clrScheme name="Simple Light">
      <a:dk1>
        <a:srgbClr val="0F131F"/>
      </a:dk1>
      <a:lt1>
        <a:srgbClr val="333742"/>
      </a:lt1>
      <a:dk2>
        <a:srgbClr val="9AA7BC"/>
      </a:dk2>
      <a:lt2>
        <a:srgbClr val="F2F5F8"/>
      </a:lt2>
      <a:accent1>
        <a:srgbClr val="0E40C0"/>
      </a:accent1>
      <a:accent2>
        <a:srgbClr val="B3D0E1"/>
      </a:accent2>
      <a:accent3>
        <a:srgbClr val="B6B9DA"/>
      </a:accent3>
      <a:accent4>
        <a:srgbClr val="B5D9DE"/>
      </a:accent4>
      <a:accent5>
        <a:srgbClr val="E8DBBF"/>
      </a:accent5>
      <a:accent6>
        <a:srgbClr val="E9C3AF"/>
      </a:accent6>
      <a:hlink>
        <a:srgbClr val="0E40C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